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68" r:id="rId4"/>
    <p:sldId id="257" r:id="rId5"/>
    <p:sldId id="258" r:id="rId6"/>
    <p:sldId id="259" r:id="rId7"/>
    <p:sldId id="260" r:id="rId8"/>
    <p:sldId id="261" r:id="rId9"/>
    <p:sldId id="262" r:id="rId10"/>
    <p:sldId id="263" r:id="rId11"/>
    <p:sldId id="264" r:id="rId12"/>
    <p:sldId id="265" r:id="rId13"/>
    <p:sldId id="266" r:id="rId14"/>
  </p:sldIdLst>
  <p:sldSz cx="18288000" cy="10287000"/>
  <p:notesSz cx="6858000" cy="9144000"/>
  <p:embeddedFontLst>
    <p:embeddedFont>
      <p:font typeface="Agrandir" panose="020B0604020202020204" charset="0"/>
      <p:regular r:id="rId15"/>
    </p:embeddedFont>
    <p:embeddedFont>
      <p:font typeface="Agrandir Bold" panose="020B0604020202020204" charset="0"/>
      <p:regular r:id="rId16"/>
    </p:embeddedFont>
    <p:embeddedFont>
      <p:font typeface="Agrandir Medium" panose="020B0604020202020204" charset="0"/>
      <p:regular r:id="rId17"/>
    </p:embeddedFont>
    <p:embeddedFont>
      <p:font typeface="Arimo Bold"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Montserrat" panose="000005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18" Type="http://schemas.openxmlformats.org/officeDocument/2006/relationships/image" Target="../media/image13.svg"/><Relationship Id="rId26" Type="http://schemas.openxmlformats.org/officeDocument/2006/relationships/image" Target="../media/image21.svg"/><Relationship Id="rId3" Type="http://schemas.openxmlformats.org/officeDocument/2006/relationships/image" Target="../media/image53.png"/><Relationship Id="rId21" Type="http://schemas.openxmlformats.org/officeDocument/2006/relationships/image" Target="../media/image16.png"/><Relationship Id="rId7" Type="http://schemas.openxmlformats.org/officeDocument/2006/relationships/image" Target="../media/image4.png"/><Relationship Id="rId12" Type="http://schemas.openxmlformats.org/officeDocument/2006/relationships/image" Target="../media/image7.sv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image" Target="../media/image1.jpeg"/><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24" Type="http://schemas.openxmlformats.org/officeDocument/2006/relationships/image" Target="../media/image19.svg"/><Relationship Id="rId5" Type="http://schemas.openxmlformats.org/officeDocument/2006/relationships/image" Target="../media/image2.pn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svg"/><Relationship Id="rId10" Type="http://schemas.openxmlformats.org/officeDocument/2006/relationships/image" Target="../media/image56.svg"/><Relationship Id="rId19" Type="http://schemas.openxmlformats.org/officeDocument/2006/relationships/image" Target="../media/image14.png"/><Relationship Id="rId4" Type="http://schemas.openxmlformats.org/officeDocument/2006/relationships/image" Target="../media/image54.svg"/><Relationship Id="rId9" Type="http://schemas.openxmlformats.org/officeDocument/2006/relationships/image" Target="../media/image55.png"/><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2.png"/><Relationship Id="rId30" Type="http://schemas.openxmlformats.org/officeDocument/2006/relationships/image" Target="../media/image58.svg"/></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TextBox 16"/>
          <p:cNvSpPr txBox="1"/>
          <p:nvPr/>
        </p:nvSpPr>
        <p:spPr>
          <a:xfrm>
            <a:off x="6106370" y="1296264"/>
            <a:ext cx="5792946" cy="2962148"/>
          </a:xfrm>
          <a:prstGeom prst="rect">
            <a:avLst/>
          </a:prstGeom>
        </p:spPr>
        <p:txBody>
          <a:bodyPr lIns="0" tIns="0" rIns="0" bIns="0" rtlCol="0" anchor="t">
            <a:spAutoFit/>
          </a:bodyPr>
          <a:lstStyle/>
          <a:p>
            <a:pPr algn="ctr">
              <a:lnSpc>
                <a:spcPts val="10486"/>
              </a:lnSpc>
            </a:pPr>
            <a:r>
              <a:rPr lang="en-US" sz="9800" spc="-343">
                <a:solidFill>
                  <a:srgbClr val="FFFFFF"/>
                </a:solidFill>
                <a:latin typeface="Agrandir Bold"/>
                <a:ea typeface="Agrandir Bold"/>
                <a:cs typeface="Agrandir Bold"/>
                <a:sym typeface="Agrandir Bold"/>
              </a:rPr>
              <a:t>Power BI </a:t>
            </a:r>
          </a:p>
          <a:p>
            <a:pPr marL="0" lvl="0" indent="0" algn="ctr">
              <a:lnSpc>
                <a:spcPts val="10486"/>
              </a:lnSpc>
              <a:spcBef>
                <a:spcPct val="0"/>
              </a:spcBef>
            </a:pPr>
            <a:r>
              <a:rPr lang="en-US" sz="9800" spc="-343">
                <a:solidFill>
                  <a:srgbClr val="FFFFFF"/>
                </a:solidFill>
                <a:latin typeface="Agrandir Bold"/>
                <a:ea typeface="Agrandir Bold"/>
                <a:cs typeface="Agrandir Bold"/>
                <a:sym typeface="Agrandir Bold"/>
              </a:rPr>
              <a:t>Project</a:t>
            </a:r>
          </a:p>
        </p:txBody>
      </p:sp>
      <p:sp>
        <p:nvSpPr>
          <p:cNvPr id="17" name="TextBox 17"/>
          <p:cNvSpPr txBox="1"/>
          <p:nvPr/>
        </p:nvSpPr>
        <p:spPr>
          <a:xfrm>
            <a:off x="3070199" y="4249626"/>
            <a:ext cx="12147602" cy="2962148"/>
          </a:xfrm>
          <a:prstGeom prst="rect">
            <a:avLst/>
          </a:prstGeom>
        </p:spPr>
        <p:txBody>
          <a:bodyPr lIns="0" tIns="0" rIns="0" bIns="0" rtlCol="0" anchor="t">
            <a:spAutoFit/>
          </a:bodyPr>
          <a:lstStyle/>
          <a:p>
            <a:pPr marL="0" lvl="0" indent="0" algn="ctr">
              <a:lnSpc>
                <a:spcPts val="10486"/>
              </a:lnSpc>
              <a:spcBef>
                <a:spcPct val="0"/>
              </a:spcBef>
            </a:pPr>
            <a:r>
              <a:rPr lang="en-US" sz="9800" spc="-343">
                <a:solidFill>
                  <a:srgbClr val="FFFFFF"/>
                </a:solidFill>
                <a:latin typeface="Agrandir"/>
                <a:ea typeface="Agrandir"/>
                <a:cs typeface="Agrandir"/>
                <a:sym typeface="Agrandir"/>
              </a:rPr>
              <a:t>Credit Card Financial Dashboard</a:t>
            </a:r>
          </a:p>
        </p:txBody>
      </p:sp>
      <p:sp>
        <p:nvSpPr>
          <p:cNvPr id="18" name="TextBox 18"/>
          <p:cNvSpPr txBox="1"/>
          <p:nvPr/>
        </p:nvSpPr>
        <p:spPr>
          <a:xfrm>
            <a:off x="7256498" y="7851344"/>
            <a:ext cx="3775005" cy="754860"/>
          </a:xfrm>
          <a:prstGeom prst="rect">
            <a:avLst/>
          </a:prstGeom>
        </p:spPr>
        <p:txBody>
          <a:bodyPr lIns="0" tIns="0" rIns="0" bIns="0" rtlCol="0" anchor="t">
            <a:spAutoFit/>
          </a:bodyPr>
          <a:lstStyle/>
          <a:p>
            <a:pPr algn="ctr">
              <a:lnSpc>
                <a:spcPts val="6242"/>
              </a:lnSpc>
            </a:pPr>
            <a:r>
              <a:rPr lang="en-US" sz="4459">
                <a:solidFill>
                  <a:srgbClr val="000000"/>
                </a:solidFill>
                <a:latin typeface="Canva Sans Bold"/>
                <a:ea typeface="Canva Sans Bold"/>
                <a:cs typeface="Canva Sans Bold"/>
                <a:sym typeface="Canva Sans Bold"/>
              </a:rPr>
              <a:t>Yash Shukla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3793802" y="-114300"/>
            <a:ext cx="10700396" cy="913892"/>
          </a:xfrm>
          <a:prstGeom prst="rect">
            <a:avLst/>
          </a:prstGeom>
        </p:spPr>
        <p:txBody>
          <a:bodyPr lIns="0" tIns="0" rIns="0" bIns="0" rtlCol="0" anchor="t">
            <a:spAutoFit/>
          </a:bodyPr>
          <a:lstStyle/>
          <a:p>
            <a:pPr marL="0" lvl="0" indent="0" algn="ctr">
              <a:lnSpc>
                <a:spcPts val="5989"/>
              </a:lnSpc>
            </a:pPr>
            <a:r>
              <a:rPr lang="en-US" sz="5300" spc="-185">
                <a:solidFill>
                  <a:srgbClr val="000000"/>
                </a:solidFill>
                <a:latin typeface="Agrandir"/>
                <a:ea typeface="Agrandir"/>
                <a:cs typeface="Agrandir"/>
                <a:sym typeface="Agrandir"/>
              </a:rPr>
              <a:t>DAX Measures and Their Purpose</a:t>
            </a:r>
          </a:p>
        </p:txBody>
      </p:sp>
      <p:sp>
        <p:nvSpPr>
          <p:cNvPr id="4" name="TextBox 4"/>
          <p:cNvSpPr txBox="1"/>
          <p:nvPr/>
        </p:nvSpPr>
        <p:spPr>
          <a:xfrm>
            <a:off x="206660" y="481964"/>
            <a:ext cx="18081340" cy="9592010"/>
          </a:xfrm>
          <a:prstGeom prst="rect">
            <a:avLst/>
          </a:prstGeom>
        </p:spPr>
        <p:txBody>
          <a:bodyPr lIns="0" tIns="0" rIns="0" bIns="0" rtlCol="0" anchor="t">
            <a:spAutoFit/>
          </a:bodyPr>
          <a:lstStyle/>
          <a:p>
            <a:pPr algn="ctr">
              <a:lnSpc>
                <a:spcPts val="3656"/>
              </a:lnSpc>
            </a:pPr>
            <a:endParaRPr/>
          </a:p>
          <a:p>
            <a:pPr algn="just">
              <a:lnSpc>
                <a:spcPts val="3656"/>
              </a:lnSpc>
            </a:pPr>
            <a:r>
              <a:rPr lang="en-US" sz="2611" spc="-91">
                <a:solidFill>
                  <a:srgbClr val="000000"/>
                </a:solidFill>
                <a:latin typeface="Canva Sans Bold"/>
                <a:ea typeface="Canva Sans Bold"/>
                <a:cs typeface="Canva Sans Bold"/>
                <a:sym typeface="Canva Sans Bold"/>
              </a:rPr>
              <a:t>1. AgeGroup</a:t>
            </a:r>
          </a:p>
          <a:p>
            <a:pPr algn="just">
              <a:lnSpc>
                <a:spcPts val="3656"/>
              </a:lnSpc>
            </a:pPr>
            <a:r>
              <a:rPr lang="en-US" sz="2611" spc="-91">
                <a:solidFill>
                  <a:srgbClr val="000000"/>
                </a:solidFill>
                <a:latin typeface="Canva Sans"/>
                <a:ea typeface="Canva Sans"/>
                <a:cs typeface="Canva Sans"/>
                <a:sym typeface="Canva Sans"/>
              </a:rPr>
              <a:t>Purpose: Categorizes customers into age groups based on their customer_age.</a:t>
            </a:r>
          </a:p>
          <a:p>
            <a:pPr algn="just">
              <a:lnSpc>
                <a:spcPts val="3656"/>
              </a:lnSpc>
            </a:pPr>
            <a:r>
              <a:rPr lang="en-US" sz="2611" spc="-91">
                <a:solidFill>
                  <a:srgbClr val="000000"/>
                </a:solidFill>
                <a:latin typeface="Canva Sans"/>
                <a:ea typeface="Canva Sans"/>
                <a:cs typeface="Canva Sans"/>
                <a:sym typeface="Canva Sans"/>
              </a:rPr>
              <a:t>Example: Customers aged 25-30 would be assigned to the "20-30" group.</a:t>
            </a:r>
          </a:p>
          <a:p>
            <a:pPr algn="just">
              <a:lnSpc>
                <a:spcPts val="3656"/>
              </a:lnSpc>
            </a:pPr>
            <a:r>
              <a:rPr lang="en-US" sz="2611" spc="-91">
                <a:solidFill>
                  <a:srgbClr val="000000"/>
                </a:solidFill>
                <a:latin typeface="Canva Sans Bold"/>
                <a:ea typeface="Canva Sans Bold"/>
                <a:cs typeface="Canva Sans Bold"/>
                <a:sym typeface="Canva Sans Bold"/>
              </a:rPr>
              <a:t>2. IncomeGroup</a:t>
            </a:r>
          </a:p>
          <a:p>
            <a:pPr algn="just">
              <a:lnSpc>
                <a:spcPts val="3656"/>
              </a:lnSpc>
            </a:pPr>
            <a:r>
              <a:rPr lang="en-US" sz="2611" spc="-91">
                <a:solidFill>
                  <a:srgbClr val="000000"/>
                </a:solidFill>
                <a:latin typeface="Canva Sans"/>
                <a:ea typeface="Canva Sans"/>
                <a:cs typeface="Canva Sans"/>
                <a:sym typeface="Canva Sans"/>
              </a:rPr>
              <a:t>Purpose: Categorizes customers into income groups based on their income.</a:t>
            </a:r>
          </a:p>
          <a:p>
            <a:pPr algn="just">
              <a:lnSpc>
                <a:spcPts val="3656"/>
              </a:lnSpc>
            </a:pPr>
            <a:r>
              <a:rPr lang="en-US" sz="2611" spc="-91">
                <a:solidFill>
                  <a:srgbClr val="000000"/>
                </a:solidFill>
                <a:latin typeface="Canva Sans"/>
                <a:ea typeface="Canva Sans"/>
                <a:cs typeface="Canva Sans"/>
                <a:sym typeface="Canva Sans"/>
              </a:rPr>
              <a:t>Example: Customers with an income between $35,000 and $70,000 would be assigned to the "Med" group.</a:t>
            </a:r>
          </a:p>
          <a:p>
            <a:pPr algn="just">
              <a:lnSpc>
                <a:spcPts val="3656"/>
              </a:lnSpc>
            </a:pPr>
            <a:r>
              <a:rPr lang="en-US" sz="2611" spc="-91">
                <a:solidFill>
                  <a:srgbClr val="000000"/>
                </a:solidFill>
                <a:latin typeface="Canva Sans Bold"/>
                <a:ea typeface="Canva Sans Bold"/>
                <a:cs typeface="Canva Sans Bold"/>
                <a:sym typeface="Canva Sans Bold"/>
              </a:rPr>
              <a:t>3. week_num2</a:t>
            </a:r>
          </a:p>
          <a:p>
            <a:pPr algn="just">
              <a:lnSpc>
                <a:spcPts val="3656"/>
              </a:lnSpc>
            </a:pPr>
            <a:r>
              <a:rPr lang="en-US" sz="2611" spc="-91">
                <a:solidFill>
                  <a:srgbClr val="000000"/>
                </a:solidFill>
                <a:latin typeface="Canva Sans"/>
                <a:ea typeface="Canva Sans"/>
                <a:cs typeface="Canva Sans"/>
                <a:sym typeface="Canva Sans"/>
              </a:rPr>
              <a:t>Purpose: Calculates the week number of a given week_start_date.</a:t>
            </a:r>
          </a:p>
          <a:p>
            <a:pPr algn="just">
              <a:lnSpc>
                <a:spcPts val="3656"/>
              </a:lnSpc>
            </a:pPr>
            <a:r>
              <a:rPr lang="en-US" sz="2611" spc="-91">
                <a:solidFill>
                  <a:srgbClr val="000000"/>
                </a:solidFill>
                <a:latin typeface="Canva Sans"/>
                <a:ea typeface="Canva Sans"/>
                <a:cs typeface="Canva Sans"/>
                <a:sym typeface="Canva Sans"/>
              </a:rPr>
              <a:t>Example: If week_start_date is January 1st, 2024, week_num2 would be 1.</a:t>
            </a:r>
          </a:p>
          <a:p>
            <a:pPr algn="just">
              <a:lnSpc>
                <a:spcPts val="3656"/>
              </a:lnSpc>
            </a:pPr>
            <a:r>
              <a:rPr lang="en-US" sz="2611" spc="-91">
                <a:solidFill>
                  <a:srgbClr val="000000"/>
                </a:solidFill>
                <a:latin typeface="Canva Sans Bold"/>
                <a:ea typeface="Canva Sans Bold"/>
                <a:cs typeface="Canva Sans Bold"/>
                <a:sym typeface="Canva Sans Bold"/>
              </a:rPr>
              <a:t>4. Revenue</a:t>
            </a:r>
          </a:p>
          <a:p>
            <a:pPr algn="just">
              <a:lnSpc>
                <a:spcPts val="3656"/>
              </a:lnSpc>
            </a:pPr>
            <a:r>
              <a:rPr lang="en-US" sz="2611" spc="-91">
                <a:solidFill>
                  <a:srgbClr val="000000"/>
                </a:solidFill>
                <a:latin typeface="Canva Sans"/>
                <a:ea typeface="Canva Sans"/>
                <a:cs typeface="Canva Sans"/>
                <a:sym typeface="Canva Sans"/>
              </a:rPr>
              <a:t>Purpose: Calculates the total revenue for a customer based on annual fees, total transaction amount, and interest earned.</a:t>
            </a:r>
          </a:p>
          <a:p>
            <a:pPr algn="just">
              <a:lnSpc>
                <a:spcPts val="3656"/>
              </a:lnSpc>
            </a:pPr>
            <a:r>
              <a:rPr lang="en-US" sz="2611" spc="-91">
                <a:solidFill>
                  <a:srgbClr val="000000"/>
                </a:solidFill>
                <a:latin typeface="Canva Sans"/>
                <a:ea typeface="Canva Sans"/>
                <a:cs typeface="Canva Sans"/>
                <a:sym typeface="Canva Sans"/>
              </a:rPr>
              <a:t>Example: If a customer has annual fees of $100, total transaction amount of $500, and interest earned of $20, their Revenue would be $620.</a:t>
            </a:r>
          </a:p>
          <a:p>
            <a:pPr algn="just">
              <a:lnSpc>
                <a:spcPts val="3656"/>
              </a:lnSpc>
            </a:pPr>
            <a:r>
              <a:rPr lang="en-US" sz="2611" spc="-91">
                <a:solidFill>
                  <a:srgbClr val="000000"/>
                </a:solidFill>
                <a:latin typeface="Canva Sans Bold"/>
                <a:ea typeface="Canva Sans Bold"/>
                <a:cs typeface="Canva Sans Bold"/>
                <a:sym typeface="Canva Sans Bold"/>
              </a:rPr>
              <a:t>5. Current_week_Reveneue</a:t>
            </a:r>
          </a:p>
          <a:p>
            <a:pPr algn="just">
              <a:lnSpc>
                <a:spcPts val="3656"/>
              </a:lnSpc>
            </a:pPr>
            <a:r>
              <a:rPr lang="en-US" sz="2611" spc="-91">
                <a:solidFill>
                  <a:srgbClr val="000000"/>
                </a:solidFill>
                <a:latin typeface="Canva Sans"/>
                <a:ea typeface="Canva Sans"/>
                <a:cs typeface="Canva Sans"/>
                <a:sym typeface="Canva Sans"/>
              </a:rPr>
              <a:t>Purpose: Calculates the total revenue for the current week.</a:t>
            </a:r>
          </a:p>
          <a:p>
            <a:pPr algn="just">
              <a:lnSpc>
                <a:spcPts val="3656"/>
              </a:lnSpc>
            </a:pPr>
            <a:r>
              <a:rPr lang="en-US" sz="2611" spc="-91">
                <a:solidFill>
                  <a:srgbClr val="000000"/>
                </a:solidFill>
                <a:latin typeface="Canva Sans"/>
                <a:ea typeface="Canva Sans"/>
                <a:cs typeface="Canva Sans"/>
                <a:sym typeface="Canva Sans"/>
              </a:rPr>
              <a:t>Example: If the current week is week 10, this measure would sum the Revenue for all customers in week 10.</a:t>
            </a:r>
          </a:p>
          <a:p>
            <a:pPr algn="just">
              <a:lnSpc>
                <a:spcPts val="3656"/>
              </a:lnSpc>
            </a:pPr>
            <a:r>
              <a:rPr lang="en-US" sz="2611" spc="-91">
                <a:solidFill>
                  <a:srgbClr val="000000"/>
                </a:solidFill>
                <a:latin typeface="Canva Sans Bold"/>
                <a:ea typeface="Canva Sans Bold"/>
                <a:cs typeface="Canva Sans Bold"/>
                <a:sym typeface="Canva Sans Bold"/>
              </a:rPr>
              <a:t>6. Previous_week_Reveneue</a:t>
            </a:r>
          </a:p>
          <a:p>
            <a:pPr algn="just">
              <a:lnSpc>
                <a:spcPts val="3656"/>
              </a:lnSpc>
            </a:pPr>
            <a:r>
              <a:rPr lang="en-US" sz="2611" spc="-91">
                <a:solidFill>
                  <a:srgbClr val="000000"/>
                </a:solidFill>
                <a:latin typeface="Canva Sans"/>
                <a:ea typeface="Canva Sans"/>
                <a:cs typeface="Canva Sans"/>
                <a:sym typeface="Canva Sans"/>
              </a:rPr>
              <a:t>Purpose: Calculates the total revenue for the previous week.</a:t>
            </a:r>
          </a:p>
          <a:p>
            <a:pPr algn="just">
              <a:lnSpc>
                <a:spcPts val="3656"/>
              </a:lnSpc>
            </a:pPr>
            <a:r>
              <a:rPr lang="en-US" sz="2611" spc="-91">
                <a:solidFill>
                  <a:srgbClr val="000000"/>
                </a:solidFill>
                <a:latin typeface="Canva Sans"/>
                <a:ea typeface="Canva Sans"/>
                <a:cs typeface="Canva Sans"/>
                <a:sym typeface="Canva Sans"/>
              </a:rPr>
              <a:t>Example: If the current week is week 10, this measure would sum the Revenue for all customers in week 9.</a:t>
            </a:r>
          </a:p>
          <a:p>
            <a:pPr algn="just">
              <a:lnSpc>
                <a:spcPts val="3656"/>
              </a:lnSpc>
            </a:pPr>
            <a:endParaRPr lang="en-US" sz="2611" spc="-91">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940822" y="-95250"/>
            <a:ext cx="16159162" cy="985269"/>
          </a:xfrm>
          <a:prstGeom prst="rect">
            <a:avLst/>
          </a:prstGeom>
        </p:spPr>
        <p:txBody>
          <a:bodyPr lIns="0" tIns="0" rIns="0" bIns="0" rtlCol="0" anchor="t">
            <a:spAutoFit/>
          </a:bodyPr>
          <a:lstStyle/>
          <a:p>
            <a:pPr algn="ctr">
              <a:lnSpc>
                <a:spcPts val="6372"/>
              </a:lnSpc>
            </a:pPr>
            <a:r>
              <a:rPr lang="en-US" sz="5900" spc="-312">
                <a:solidFill>
                  <a:srgbClr val="000000"/>
                </a:solidFill>
                <a:latin typeface="Agrandir Medium"/>
                <a:ea typeface="Agrandir Medium"/>
                <a:cs typeface="Agrandir Medium"/>
                <a:sym typeface="Agrandir Medium"/>
              </a:rPr>
              <a:t>DAX Queries</a:t>
            </a:r>
          </a:p>
        </p:txBody>
      </p:sp>
      <p:sp>
        <p:nvSpPr>
          <p:cNvPr id="4" name="TextBox 4"/>
          <p:cNvSpPr txBox="1"/>
          <p:nvPr/>
        </p:nvSpPr>
        <p:spPr>
          <a:xfrm>
            <a:off x="153392" y="1260095"/>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Age Group</a:t>
            </a:r>
          </a:p>
        </p:txBody>
      </p:sp>
      <p:sp>
        <p:nvSpPr>
          <p:cNvPr id="5" name="TextBox 5"/>
          <p:cNvSpPr txBox="1"/>
          <p:nvPr/>
        </p:nvSpPr>
        <p:spPr>
          <a:xfrm>
            <a:off x="10486093" y="1260095"/>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Income Group</a:t>
            </a:r>
          </a:p>
        </p:txBody>
      </p:sp>
      <p:sp>
        <p:nvSpPr>
          <p:cNvPr id="6" name="TextBox 6"/>
          <p:cNvSpPr txBox="1"/>
          <p:nvPr/>
        </p:nvSpPr>
        <p:spPr>
          <a:xfrm>
            <a:off x="10003010" y="4509261"/>
            <a:ext cx="7580058"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Revenue</a:t>
            </a:r>
          </a:p>
        </p:txBody>
      </p:sp>
      <p:sp>
        <p:nvSpPr>
          <p:cNvPr id="7" name="TextBox 7"/>
          <p:cNvSpPr txBox="1"/>
          <p:nvPr/>
        </p:nvSpPr>
        <p:spPr>
          <a:xfrm>
            <a:off x="153392" y="4797805"/>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Week_num2</a:t>
            </a:r>
          </a:p>
        </p:txBody>
      </p:sp>
      <p:sp>
        <p:nvSpPr>
          <p:cNvPr id="8" name="TextBox 8"/>
          <p:cNvSpPr txBox="1"/>
          <p:nvPr/>
        </p:nvSpPr>
        <p:spPr>
          <a:xfrm>
            <a:off x="153392" y="2303376"/>
            <a:ext cx="8867012" cy="23907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AgeGroup = SWITCH(TRUE(),</a:t>
            </a:r>
          </a:p>
          <a:p>
            <a:pPr algn="just">
              <a:lnSpc>
                <a:spcPts val="2100"/>
              </a:lnSpc>
            </a:pPr>
            <a:r>
              <a:rPr lang="en-US" sz="1500">
                <a:solidFill>
                  <a:srgbClr val="000000"/>
                </a:solidFill>
                <a:latin typeface="Canva Sans Bold"/>
                <a:ea typeface="Canva Sans Bold"/>
                <a:cs typeface="Canva Sans Bold"/>
                <a:sym typeface="Canva Sans Bold"/>
              </a:rPr>
              <a:t>'public cust_detail'[customer_age] &lt; 30, "20-30",</a:t>
            </a:r>
          </a:p>
          <a:p>
            <a:pPr algn="just">
              <a:lnSpc>
                <a:spcPts val="2100"/>
              </a:lnSpc>
            </a:pPr>
            <a:r>
              <a:rPr lang="en-US" sz="1500">
                <a:solidFill>
                  <a:srgbClr val="000000"/>
                </a:solidFill>
                <a:latin typeface="Canva Sans Bold"/>
                <a:ea typeface="Canva Sans Bold"/>
                <a:cs typeface="Canva Sans Bold"/>
                <a:sym typeface="Canva Sans Bold"/>
              </a:rPr>
              <a:t>'public cust_detail'[customer_age] &gt;= 30 &amp;&amp; 'public cust_detail'[customer_age] &lt; 40, "30-40",</a:t>
            </a:r>
          </a:p>
          <a:p>
            <a:pPr algn="just">
              <a:lnSpc>
                <a:spcPts val="2100"/>
              </a:lnSpc>
            </a:pPr>
            <a:r>
              <a:rPr lang="en-US" sz="1500">
                <a:solidFill>
                  <a:srgbClr val="000000"/>
                </a:solidFill>
                <a:latin typeface="Canva Sans Bold"/>
                <a:ea typeface="Canva Sans Bold"/>
                <a:cs typeface="Canva Sans Bold"/>
                <a:sym typeface="Canva Sans Bold"/>
              </a:rPr>
              <a:t>'public cust_detail'[customer_age] &gt;= 40 &amp;&amp; 'public cust_detail'[customer_age] &lt; 50, "40-50",</a:t>
            </a:r>
          </a:p>
          <a:p>
            <a:pPr algn="just">
              <a:lnSpc>
                <a:spcPts val="2100"/>
              </a:lnSpc>
            </a:pPr>
            <a:r>
              <a:rPr lang="en-US" sz="1500">
                <a:solidFill>
                  <a:srgbClr val="000000"/>
                </a:solidFill>
                <a:latin typeface="Canva Sans Bold"/>
                <a:ea typeface="Canva Sans Bold"/>
                <a:cs typeface="Canva Sans Bold"/>
                <a:sym typeface="Canva Sans Bold"/>
              </a:rPr>
              <a:t>'public cust_detail'[customer_age] &gt;= 50 &amp;&amp; 'public cust_detail'[customer_age] &lt; 60, "50-60",</a:t>
            </a:r>
          </a:p>
          <a:p>
            <a:pPr algn="just">
              <a:lnSpc>
                <a:spcPts val="2100"/>
              </a:lnSpc>
            </a:pPr>
            <a:r>
              <a:rPr lang="en-US" sz="1500">
                <a:solidFill>
                  <a:srgbClr val="000000"/>
                </a:solidFill>
                <a:latin typeface="Canva Sans Bold"/>
                <a:ea typeface="Canva Sans Bold"/>
                <a:cs typeface="Canva Sans Bold"/>
                <a:sym typeface="Canva Sans Bold"/>
              </a:rPr>
              <a:t>'public cust_detail'[customer_age] &gt;= 60, "60+",</a:t>
            </a:r>
          </a:p>
          <a:p>
            <a:pPr algn="just">
              <a:lnSpc>
                <a:spcPts val="2100"/>
              </a:lnSpc>
            </a:pPr>
            <a:r>
              <a:rPr lang="en-US" sz="1500">
                <a:solidFill>
                  <a:srgbClr val="000000"/>
                </a:solidFill>
                <a:latin typeface="Canva Sans Bold"/>
                <a:ea typeface="Canva Sans Bold"/>
                <a:cs typeface="Canva Sans Bold"/>
                <a:sym typeface="Canva Sans Bold"/>
              </a:rPr>
              <a:t>"unknown"</a:t>
            </a:r>
          </a:p>
          <a:p>
            <a:pPr algn="just">
              <a:lnSpc>
                <a:spcPts val="2100"/>
              </a:lnSpc>
            </a:pPr>
            <a:r>
              <a:rPr lang="en-US" sz="1500">
                <a:solidFill>
                  <a:srgbClr val="000000"/>
                </a:solidFill>
                <a:latin typeface="Canva Sans Bold"/>
                <a:ea typeface="Canva Sans Bold"/>
                <a:cs typeface="Canva Sans Bold"/>
                <a:sym typeface="Canva Sans Bold"/>
              </a:rPr>
              <a:t>) </a:t>
            </a:r>
          </a:p>
          <a:p>
            <a:pPr algn="just">
              <a:lnSpc>
                <a:spcPts val="2100"/>
              </a:lnSpc>
            </a:pPr>
            <a:endParaRPr lang="en-US" sz="1500">
              <a:solidFill>
                <a:srgbClr val="000000"/>
              </a:solidFill>
              <a:latin typeface="Canva Sans Bold"/>
              <a:ea typeface="Canva Sans Bold"/>
              <a:cs typeface="Canva Sans Bold"/>
              <a:sym typeface="Canva Sans Bold"/>
            </a:endParaRPr>
          </a:p>
        </p:txBody>
      </p:sp>
      <p:sp>
        <p:nvSpPr>
          <p:cNvPr id="9" name="TextBox 9"/>
          <p:cNvSpPr txBox="1"/>
          <p:nvPr/>
        </p:nvSpPr>
        <p:spPr>
          <a:xfrm>
            <a:off x="10003010" y="2303376"/>
            <a:ext cx="8867012" cy="13239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IncomeGroup = SWITCH( TRUE(), </a:t>
            </a:r>
          </a:p>
          <a:p>
            <a:pPr algn="just">
              <a:lnSpc>
                <a:spcPts val="2100"/>
              </a:lnSpc>
            </a:pPr>
            <a:r>
              <a:rPr lang="en-US" sz="1500">
                <a:solidFill>
                  <a:srgbClr val="000000"/>
                </a:solidFill>
                <a:latin typeface="Canva Sans Bold"/>
                <a:ea typeface="Canva Sans Bold"/>
                <a:cs typeface="Canva Sans Bold"/>
                <a:sym typeface="Canva Sans Bold"/>
              </a:rPr>
              <a:t>'public cust_detail'[income] &lt; 35000, "Low", </a:t>
            </a:r>
          </a:p>
          <a:p>
            <a:pPr algn="just">
              <a:lnSpc>
                <a:spcPts val="2100"/>
              </a:lnSpc>
            </a:pPr>
            <a:r>
              <a:rPr lang="en-US" sz="1500">
                <a:solidFill>
                  <a:srgbClr val="000000"/>
                </a:solidFill>
                <a:latin typeface="Canva Sans Bold"/>
                <a:ea typeface="Canva Sans Bold"/>
                <a:cs typeface="Canva Sans Bold"/>
                <a:sym typeface="Canva Sans Bold"/>
              </a:rPr>
              <a:t>'public cust_detail'[income] &gt;= 35000 &amp;&amp; 'public cust_detail'[income] &lt;70000, "Med", </a:t>
            </a:r>
          </a:p>
          <a:p>
            <a:pPr algn="just">
              <a:lnSpc>
                <a:spcPts val="2100"/>
              </a:lnSpc>
            </a:pPr>
            <a:r>
              <a:rPr lang="en-US" sz="1500">
                <a:solidFill>
                  <a:srgbClr val="000000"/>
                </a:solidFill>
                <a:latin typeface="Canva Sans Bold"/>
                <a:ea typeface="Canva Sans Bold"/>
                <a:cs typeface="Canva Sans Bold"/>
                <a:sym typeface="Canva Sans Bold"/>
              </a:rPr>
              <a:t>'public cust_detail'[income] &gt;= 70000, "High", </a:t>
            </a:r>
          </a:p>
          <a:p>
            <a:pPr algn="just">
              <a:lnSpc>
                <a:spcPts val="2100"/>
              </a:lnSpc>
            </a:pPr>
            <a:r>
              <a:rPr lang="en-US" sz="1500">
                <a:solidFill>
                  <a:srgbClr val="000000"/>
                </a:solidFill>
                <a:latin typeface="Canva Sans Bold"/>
                <a:ea typeface="Canva Sans Bold"/>
                <a:cs typeface="Canva Sans Bold"/>
                <a:sym typeface="Canva Sans Bold"/>
              </a:rPr>
              <a:t>"unknown" ) </a:t>
            </a:r>
          </a:p>
        </p:txBody>
      </p:sp>
      <p:sp>
        <p:nvSpPr>
          <p:cNvPr id="10" name="TextBox 10"/>
          <p:cNvSpPr txBox="1"/>
          <p:nvPr/>
        </p:nvSpPr>
        <p:spPr>
          <a:xfrm>
            <a:off x="153392" y="5833215"/>
            <a:ext cx="8867012" cy="2571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week_num2 = WEEKNUM('public cc_detail'[week_start_date])</a:t>
            </a:r>
          </a:p>
        </p:txBody>
      </p:sp>
      <p:sp>
        <p:nvSpPr>
          <p:cNvPr id="11" name="TextBox 11"/>
          <p:cNvSpPr txBox="1"/>
          <p:nvPr/>
        </p:nvSpPr>
        <p:spPr>
          <a:xfrm>
            <a:off x="10003010" y="5680814"/>
            <a:ext cx="8867012" cy="7905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Revenue = 'public cc_detail'[annual_fees] + 'public cc_detail'[total_trans_amt] + </a:t>
            </a:r>
          </a:p>
          <a:p>
            <a:pPr algn="just">
              <a:lnSpc>
                <a:spcPts val="2100"/>
              </a:lnSpc>
            </a:pPr>
            <a:r>
              <a:rPr lang="en-US" sz="1500">
                <a:solidFill>
                  <a:srgbClr val="000000"/>
                </a:solidFill>
                <a:latin typeface="Canva Sans Bold"/>
                <a:ea typeface="Canva Sans Bold"/>
                <a:cs typeface="Canva Sans Bold"/>
                <a:sym typeface="Canva Sans Bold"/>
              </a:rPr>
              <a:t>'public cc_detail'[interest_earned] </a:t>
            </a:r>
          </a:p>
          <a:p>
            <a:pPr algn="just">
              <a:lnSpc>
                <a:spcPts val="2100"/>
              </a:lnSpc>
            </a:pPr>
            <a:endParaRPr lang="en-US" sz="1500">
              <a:solidFill>
                <a:srgbClr val="000000"/>
              </a:solidFill>
              <a:latin typeface="Canva Sans Bold"/>
              <a:ea typeface="Canva Sans Bold"/>
              <a:cs typeface="Canva Sans Bold"/>
              <a:sym typeface="Canva Sans Bold"/>
            </a:endParaRPr>
          </a:p>
        </p:txBody>
      </p:sp>
      <p:sp>
        <p:nvSpPr>
          <p:cNvPr id="12" name="TextBox 12"/>
          <p:cNvSpPr txBox="1"/>
          <p:nvPr/>
        </p:nvSpPr>
        <p:spPr>
          <a:xfrm>
            <a:off x="497826" y="6628486"/>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Current_Week_revenue</a:t>
            </a:r>
          </a:p>
        </p:txBody>
      </p:sp>
      <p:sp>
        <p:nvSpPr>
          <p:cNvPr id="13" name="TextBox 13"/>
          <p:cNvSpPr txBox="1"/>
          <p:nvPr/>
        </p:nvSpPr>
        <p:spPr>
          <a:xfrm>
            <a:off x="10244551" y="6628486"/>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a:solidFill>
                  <a:srgbClr val="0097B2"/>
                </a:solidFill>
                <a:latin typeface="Agrandir Medium"/>
                <a:ea typeface="Agrandir Medium"/>
                <a:cs typeface="Agrandir Medium"/>
                <a:sym typeface="Agrandir Medium"/>
              </a:rPr>
              <a:t>Previous_Week_Revenue</a:t>
            </a:r>
          </a:p>
        </p:txBody>
      </p:sp>
      <p:sp>
        <p:nvSpPr>
          <p:cNvPr id="14" name="TextBox 14"/>
          <p:cNvSpPr txBox="1"/>
          <p:nvPr/>
        </p:nvSpPr>
        <p:spPr>
          <a:xfrm>
            <a:off x="153392" y="7934325"/>
            <a:ext cx="8867012" cy="13239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Current_week_Reveneue = CALCULATE( </a:t>
            </a:r>
          </a:p>
          <a:p>
            <a:pPr algn="just">
              <a:lnSpc>
                <a:spcPts val="2100"/>
              </a:lnSpc>
            </a:pPr>
            <a:r>
              <a:rPr lang="en-US" sz="1500">
                <a:solidFill>
                  <a:srgbClr val="000000"/>
                </a:solidFill>
                <a:latin typeface="Canva Sans Bold"/>
                <a:ea typeface="Canva Sans Bold"/>
                <a:cs typeface="Canva Sans Bold"/>
                <a:sym typeface="Canva Sans Bold"/>
              </a:rPr>
              <a:t>                                                       SUM(</a:t>
            </a:r>
          </a:p>
          <a:p>
            <a:pPr algn="just">
              <a:lnSpc>
                <a:spcPts val="2100"/>
              </a:lnSpc>
            </a:pPr>
            <a:r>
              <a:rPr lang="en-US" sz="1500">
                <a:solidFill>
                  <a:srgbClr val="000000"/>
                </a:solidFill>
                <a:latin typeface="Canva Sans Bold"/>
                <a:ea typeface="Canva Sans Bold"/>
                <a:cs typeface="Canva Sans Bold"/>
                <a:sym typeface="Canva Sans Bold"/>
              </a:rPr>
              <a:t>                                                                 'public cc_detail'[Revenue]), </a:t>
            </a:r>
          </a:p>
          <a:p>
            <a:pPr algn="just">
              <a:lnSpc>
                <a:spcPts val="2100"/>
              </a:lnSpc>
            </a:pPr>
            <a:r>
              <a:rPr lang="en-US" sz="1500">
                <a:solidFill>
                  <a:srgbClr val="000000"/>
                </a:solidFill>
                <a:latin typeface="Canva Sans Bold"/>
                <a:ea typeface="Canva Sans Bold"/>
                <a:cs typeface="Canva Sans Bold"/>
                <a:sym typeface="Canva Sans Bold"/>
              </a:rPr>
              <a:t>                                                       FILTER( ALL('public cc_detail'), 'public cc_detail'[week_num2] </a:t>
            </a:r>
          </a:p>
          <a:p>
            <a:pPr algn="just">
              <a:lnSpc>
                <a:spcPts val="2100"/>
              </a:lnSpc>
            </a:pPr>
            <a:r>
              <a:rPr lang="en-US" sz="1500">
                <a:solidFill>
                  <a:srgbClr val="000000"/>
                </a:solidFill>
                <a:latin typeface="Canva Sans Bold"/>
                <a:ea typeface="Canva Sans Bold"/>
                <a:cs typeface="Canva Sans Bold"/>
                <a:sym typeface="Canva Sans Bold"/>
              </a:rPr>
              <a:t>                                                       =   MAX('public cc_detail'[week_num2])))</a:t>
            </a:r>
          </a:p>
        </p:txBody>
      </p:sp>
      <p:sp>
        <p:nvSpPr>
          <p:cNvPr id="15" name="TextBox 15"/>
          <p:cNvSpPr txBox="1"/>
          <p:nvPr/>
        </p:nvSpPr>
        <p:spPr>
          <a:xfrm>
            <a:off x="9720316" y="7934325"/>
            <a:ext cx="8867012" cy="1323975"/>
          </a:xfrm>
          <a:prstGeom prst="rect">
            <a:avLst/>
          </a:prstGeom>
        </p:spPr>
        <p:txBody>
          <a:bodyPr lIns="0" tIns="0" rIns="0" bIns="0" rtlCol="0" anchor="t">
            <a:spAutoFit/>
          </a:bodyPr>
          <a:lstStyle/>
          <a:p>
            <a:pPr algn="just">
              <a:lnSpc>
                <a:spcPts val="2100"/>
              </a:lnSpc>
            </a:pPr>
            <a:r>
              <a:rPr lang="en-US" sz="1500">
                <a:solidFill>
                  <a:srgbClr val="000000"/>
                </a:solidFill>
                <a:latin typeface="Canva Sans Bold"/>
                <a:ea typeface="Canva Sans Bold"/>
                <a:cs typeface="Canva Sans Bold"/>
                <a:sym typeface="Canva Sans Bold"/>
              </a:rPr>
              <a:t>Current_week_Reveneue = CALCULATE( </a:t>
            </a:r>
          </a:p>
          <a:p>
            <a:pPr algn="just">
              <a:lnSpc>
                <a:spcPts val="2100"/>
              </a:lnSpc>
            </a:pPr>
            <a:r>
              <a:rPr lang="en-US" sz="1500">
                <a:solidFill>
                  <a:srgbClr val="000000"/>
                </a:solidFill>
                <a:latin typeface="Canva Sans Bold"/>
                <a:ea typeface="Canva Sans Bold"/>
                <a:cs typeface="Canva Sans Bold"/>
                <a:sym typeface="Canva Sans Bold"/>
              </a:rPr>
              <a:t>                                                       SUM(</a:t>
            </a:r>
          </a:p>
          <a:p>
            <a:pPr algn="just">
              <a:lnSpc>
                <a:spcPts val="2100"/>
              </a:lnSpc>
            </a:pPr>
            <a:r>
              <a:rPr lang="en-US" sz="1500">
                <a:solidFill>
                  <a:srgbClr val="000000"/>
                </a:solidFill>
                <a:latin typeface="Canva Sans Bold"/>
                <a:ea typeface="Canva Sans Bold"/>
                <a:cs typeface="Canva Sans Bold"/>
                <a:sym typeface="Canva Sans Bold"/>
              </a:rPr>
              <a:t>                                                                 'public cc_detail'[Revenue]), </a:t>
            </a:r>
          </a:p>
          <a:p>
            <a:pPr algn="just">
              <a:lnSpc>
                <a:spcPts val="2100"/>
              </a:lnSpc>
            </a:pPr>
            <a:r>
              <a:rPr lang="en-US" sz="1500">
                <a:solidFill>
                  <a:srgbClr val="000000"/>
                </a:solidFill>
                <a:latin typeface="Canva Sans Bold"/>
                <a:ea typeface="Canva Sans Bold"/>
                <a:cs typeface="Canva Sans Bold"/>
                <a:sym typeface="Canva Sans Bold"/>
              </a:rPr>
              <a:t>                                                       FILTER( ALL('public cc_detail'), 'public cc_detail'[week_num2] </a:t>
            </a:r>
          </a:p>
          <a:p>
            <a:pPr algn="just">
              <a:lnSpc>
                <a:spcPts val="2100"/>
              </a:lnSpc>
            </a:pPr>
            <a:r>
              <a:rPr lang="en-US" sz="1500">
                <a:solidFill>
                  <a:srgbClr val="000000"/>
                </a:solidFill>
                <a:latin typeface="Canva Sans Bold"/>
                <a:ea typeface="Canva Sans Bold"/>
                <a:cs typeface="Canva Sans Bold"/>
                <a:sym typeface="Canva Sans Bold"/>
              </a:rPr>
              <a:t>                                                       =   MAX('public cc_detail'[week_num2])-1))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1197121" y="2794962"/>
            <a:ext cx="7298118" cy="6972513"/>
            <a:chOff x="0" y="0"/>
            <a:chExt cx="2135979" cy="2040683"/>
          </a:xfrm>
        </p:grpSpPr>
        <p:sp>
          <p:nvSpPr>
            <p:cNvPr id="4" name="Freeform 4"/>
            <p:cNvSpPr/>
            <p:nvPr/>
          </p:nvSpPr>
          <p:spPr>
            <a:xfrm>
              <a:off x="0" y="0"/>
              <a:ext cx="2135979" cy="2040683"/>
            </a:xfrm>
            <a:custGeom>
              <a:avLst/>
              <a:gdLst/>
              <a:ahLst/>
              <a:cxnLst/>
              <a:rect l="l" t="t" r="r" b="b"/>
              <a:pathLst>
                <a:path w="2135979" h="2040683">
                  <a:moveTo>
                    <a:pt x="25459" y="0"/>
                  </a:moveTo>
                  <a:lnTo>
                    <a:pt x="2110520" y="0"/>
                  </a:lnTo>
                  <a:cubicBezTo>
                    <a:pt x="2124581" y="0"/>
                    <a:pt x="2135979" y="11399"/>
                    <a:pt x="2135979" y="25459"/>
                  </a:cubicBezTo>
                  <a:lnTo>
                    <a:pt x="2135979" y="2015223"/>
                  </a:lnTo>
                  <a:cubicBezTo>
                    <a:pt x="2135979" y="2021976"/>
                    <a:pt x="2133297" y="2028451"/>
                    <a:pt x="2128522" y="2033226"/>
                  </a:cubicBezTo>
                  <a:cubicBezTo>
                    <a:pt x="2123748" y="2038000"/>
                    <a:pt x="2117272" y="2040683"/>
                    <a:pt x="2110520" y="2040683"/>
                  </a:cubicBezTo>
                  <a:lnTo>
                    <a:pt x="25459" y="2040683"/>
                  </a:lnTo>
                  <a:cubicBezTo>
                    <a:pt x="18707" y="2040683"/>
                    <a:pt x="12231" y="2038000"/>
                    <a:pt x="7457" y="2033226"/>
                  </a:cubicBezTo>
                  <a:cubicBezTo>
                    <a:pt x="2682" y="2028451"/>
                    <a:pt x="0" y="2021976"/>
                    <a:pt x="0" y="2015223"/>
                  </a:cubicBezTo>
                  <a:lnTo>
                    <a:pt x="0" y="25459"/>
                  </a:lnTo>
                  <a:cubicBezTo>
                    <a:pt x="0" y="18707"/>
                    <a:pt x="2682" y="12231"/>
                    <a:pt x="7457" y="7457"/>
                  </a:cubicBezTo>
                  <a:cubicBezTo>
                    <a:pt x="12231" y="2682"/>
                    <a:pt x="18707" y="0"/>
                    <a:pt x="25459" y="0"/>
                  </a:cubicBezTo>
                  <a:close/>
                </a:path>
              </a:pathLst>
            </a:custGeom>
            <a:solidFill>
              <a:srgbClr val="AADBC0"/>
            </a:solidFill>
            <a:ln w="19050" cap="rnd">
              <a:solidFill>
                <a:srgbClr val="3A3937"/>
              </a:solidFill>
              <a:prstDash val="solid"/>
              <a:round/>
            </a:ln>
          </p:spPr>
        </p:sp>
        <p:sp>
          <p:nvSpPr>
            <p:cNvPr id="5" name="TextBox 5"/>
            <p:cNvSpPr txBox="1"/>
            <p:nvPr/>
          </p:nvSpPr>
          <p:spPr>
            <a:xfrm>
              <a:off x="0" y="9525"/>
              <a:ext cx="2135979" cy="2031158"/>
            </a:xfrm>
            <a:prstGeom prst="rect">
              <a:avLst/>
            </a:prstGeom>
          </p:spPr>
          <p:txBody>
            <a:bodyPr lIns="50800" tIns="50800" rIns="50800" bIns="50800" rtlCol="0" anchor="ctr"/>
            <a:lstStyle/>
            <a:p>
              <a:pPr algn="ctr">
                <a:lnSpc>
                  <a:spcPts val="2879"/>
                </a:lnSpc>
              </a:pPr>
              <a:endParaRPr/>
            </a:p>
          </p:txBody>
        </p:sp>
      </p:grpSp>
      <p:sp>
        <p:nvSpPr>
          <p:cNvPr id="6" name="TextBox 6"/>
          <p:cNvSpPr txBox="1"/>
          <p:nvPr/>
        </p:nvSpPr>
        <p:spPr>
          <a:xfrm>
            <a:off x="1560588" y="3005060"/>
            <a:ext cx="6267065" cy="5932709"/>
          </a:xfrm>
          <a:prstGeom prst="rect">
            <a:avLst/>
          </a:prstGeom>
        </p:spPr>
        <p:txBody>
          <a:bodyPr lIns="0" tIns="0" rIns="0" bIns="0" rtlCol="0" anchor="t">
            <a:spAutoFit/>
          </a:bodyPr>
          <a:lstStyle/>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Revenue: Up 28.8% WoW; YTD: $57M</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Transactions: Total Amount: $46M</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Customers: Activation Rate: 57.5%</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Interest Income: $8M YTD</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Gender Contribution: </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Males: $31M | Females: $26M</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Card Types: Blue &amp; Silver: 93% of Transactions</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Top States: TX, NY, CA contribute 68% of Revenue</a:t>
            </a:r>
          </a:p>
          <a:p>
            <a:pPr marL="563876" lvl="1" indent="-281938" algn="ctr">
              <a:lnSpc>
                <a:spcPts val="3969"/>
              </a:lnSpc>
              <a:buFont typeface="Arial"/>
              <a:buChar char="•"/>
            </a:pPr>
            <a:r>
              <a:rPr lang="en-US" sz="2611" spc="-80">
                <a:solidFill>
                  <a:srgbClr val="000000"/>
                </a:solidFill>
                <a:latin typeface="Arimo Bold"/>
                <a:ea typeface="Arimo Bold"/>
                <a:cs typeface="Arimo Bold"/>
                <a:sym typeface="Arimo Bold"/>
              </a:rPr>
              <a:t>Delinquency Rate: 6.06%</a:t>
            </a:r>
          </a:p>
          <a:p>
            <a:pPr marL="0" lvl="0" indent="0" algn="ctr">
              <a:lnSpc>
                <a:spcPts val="3969"/>
              </a:lnSpc>
              <a:spcBef>
                <a:spcPct val="0"/>
              </a:spcBef>
            </a:pPr>
            <a:endParaRPr lang="en-US" sz="2611" spc="-80">
              <a:solidFill>
                <a:srgbClr val="000000"/>
              </a:solidFill>
              <a:latin typeface="Arimo Bold"/>
              <a:ea typeface="Arimo Bold"/>
              <a:cs typeface="Arimo Bold"/>
              <a:sym typeface="Arimo Bold"/>
            </a:endParaRPr>
          </a:p>
        </p:txBody>
      </p:sp>
      <p:grpSp>
        <p:nvGrpSpPr>
          <p:cNvPr id="7" name="Group 7"/>
          <p:cNvGrpSpPr/>
          <p:nvPr/>
        </p:nvGrpSpPr>
        <p:grpSpPr>
          <a:xfrm>
            <a:off x="1197121" y="1028700"/>
            <a:ext cx="7298118" cy="1323119"/>
            <a:chOff x="0" y="0"/>
            <a:chExt cx="2135979" cy="387244"/>
          </a:xfrm>
        </p:grpSpPr>
        <p:sp>
          <p:nvSpPr>
            <p:cNvPr id="8" name="Freeform 8"/>
            <p:cNvSpPr/>
            <p:nvPr/>
          </p:nvSpPr>
          <p:spPr>
            <a:xfrm>
              <a:off x="0" y="0"/>
              <a:ext cx="2135979" cy="387244"/>
            </a:xfrm>
            <a:custGeom>
              <a:avLst/>
              <a:gdLst/>
              <a:ahLst/>
              <a:cxnLst/>
              <a:rect l="l" t="t" r="r" b="b"/>
              <a:pathLst>
                <a:path w="2135979" h="387244">
                  <a:moveTo>
                    <a:pt x="25459" y="0"/>
                  </a:moveTo>
                  <a:lnTo>
                    <a:pt x="2110520" y="0"/>
                  </a:lnTo>
                  <a:cubicBezTo>
                    <a:pt x="2124581" y="0"/>
                    <a:pt x="2135979" y="11399"/>
                    <a:pt x="2135979" y="25459"/>
                  </a:cubicBezTo>
                  <a:lnTo>
                    <a:pt x="2135979" y="361785"/>
                  </a:lnTo>
                  <a:cubicBezTo>
                    <a:pt x="2135979" y="368537"/>
                    <a:pt x="2133297" y="375013"/>
                    <a:pt x="2128522" y="379787"/>
                  </a:cubicBezTo>
                  <a:cubicBezTo>
                    <a:pt x="2123748" y="384562"/>
                    <a:pt x="2117272" y="387244"/>
                    <a:pt x="2110520" y="387244"/>
                  </a:cubicBezTo>
                  <a:lnTo>
                    <a:pt x="25459" y="387244"/>
                  </a:lnTo>
                  <a:cubicBezTo>
                    <a:pt x="11399" y="387244"/>
                    <a:pt x="0" y="375846"/>
                    <a:pt x="0" y="361785"/>
                  </a:cubicBezTo>
                  <a:lnTo>
                    <a:pt x="0" y="25459"/>
                  </a:lnTo>
                  <a:cubicBezTo>
                    <a:pt x="0" y="18707"/>
                    <a:pt x="2682" y="12231"/>
                    <a:pt x="7457" y="7457"/>
                  </a:cubicBezTo>
                  <a:cubicBezTo>
                    <a:pt x="12231" y="2682"/>
                    <a:pt x="18707" y="0"/>
                    <a:pt x="25459" y="0"/>
                  </a:cubicBezTo>
                  <a:close/>
                </a:path>
              </a:pathLst>
            </a:custGeom>
            <a:solidFill>
              <a:srgbClr val="AADBC0"/>
            </a:solidFill>
            <a:ln w="19050" cap="rnd">
              <a:solidFill>
                <a:srgbClr val="3A3937"/>
              </a:solidFill>
              <a:prstDash val="solid"/>
              <a:round/>
            </a:ln>
          </p:spPr>
        </p:sp>
        <p:sp>
          <p:nvSpPr>
            <p:cNvPr id="9" name="TextBox 9"/>
            <p:cNvSpPr txBox="1"/>
            <p:nvPr/>
          </p:nvSpPr>
          <p:spPr>
            <a:xfrm>
              <a:off x="0" y="9525"/>
              <a:ext cx="2135979" cy="377719"/>
            </a:xfrm>
            <a:prstGeom prst="rect">
              <a:avLst/>
            </a:prstGeom>
          </p:spPr>
          <p:txBody>
            <a:bodyPr lIns="50800" tIns="50800" rIns="50800" bIns="50800" rtlCol="0" anchor="ctr"/>
            <a:lstStyle/>
            <a:p>
              <a:pPr algn="ctr">
                <a:lnSpc>
                  <a:spcPts val="2879"/>
                </a:lnSpc>
              </a:pPr>
              <a:endParaRPr/>
            </a:p>
          </p:txBody>
        </p:sp>
      </p:grpSp>
      <p:sp>
        <p:nvSpPr>
          <p:cNvPr id="10" name="Freeform 10"/>
          <p:cNvSpPr/>
          <p:nvPr/>
        </p:nvSpPr>
        <p:spPr>
          <a:xfrm rot="-2112887">
            <a:off x="15048957" y="-715155"/>
            <a:ext cx="3422741" cy="5651950"/>
          </a:xfrm>
          <a:custGeom>
            <a:avLst/>
            <a:gdLst/>
            <a:ahLst/>
            <a:cxnLst/>
            <a:rect l="l" t="t" r="r" b="b"/>
            <a:pathLst>
              <a:path w="3422741" h="5651950">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1" name="Group 11"/>
          <p:cNvGrpSpPr/>
          <p:nvPr/>
        </p:nvGrpSpPr>
        <p:grpSpPr>
          <a:xfrm>
            <a:off x="9144000" y="2794962"/>
            <a:ext cx="7367004" cy="6972513"/>
            <a:chOff x="0" y="0"/>
            <a:chExt cx="2156141" cy="2040683"/>
          </a:xfrm>
        </p:grpSpPr>
        <p:sp>
          <p:nvSpPr>
            <p:cNvPr id="12" name="Freeform 12"/>
            <p:cNvSpPr/>
            <p:nvPr/>
          </p:nvSpPr>
          <p:spPr>
            <a:xfrm>
              <a:off x="0" y="0"/>
              <a:ext cx="2156141" cy="2040683"/>
            </a:xfrm>
            <a:custGeom>
              <a:avLst/>
              <a:gdLst/>
              <a:ahLst/>
              <a:cxnLst/>
              <a:rect l="l" t="t" r="r" b="b"/>
              <a:pathLst>
                <a:path w="2156141" h="2040683">
                  <a:moveTo>
                    <a:pt x="25221" y="0"/>
                  </a:moveTo>
                  <a:lnTo>
                    <a:pt x="2130919" y="0"/>
                  </a:lnTo>
                  <a:cubicBezTo>
                    <a:pt x="2144849" y="0"/>
                    <a:pt x="2156141" y="11292"/>
                    <a:pt x="2156141" y="25221"/>
                  </a:cubicBezTo>
                  <a:lnTo>
                    <a:pt x="2156141" y="2015461"/>
                  </a:lnTo>
                  <a:cubicBezTo>
                    <a:pt x="2156141" y="2029391"/>
                    <a:pt x="2144849" y="2040683"/>
                    <a:pt x="2130919" y="2040683"/>
                  </a:cubicBezTo>
                  <a:lnTo>
                    <a:pt x="25221" y="2040683"/>
                  </a:lnTo>
                  <a:cubicBezTo>
                    <a:pt x="11292" y="2040683"/>
                    <a:pt x="0" y="2029391"/>
                    <a:pt x="0" y="2015461"/>
                  </a:cubicBezTo>
                  <a:lnTo>
                    <a:pt x="0" y="25221"/>
                  </a:lnTo>
                  <a:cubicBezTo>
                    <a:pt x="0" y="11292"/>
                    <a:pt x="11292" y="0"/>
                    <a:pt x="25221" y="0"/>
                  </a:cubicBezTo>
                  <a:close/>
                </a:path>
              </a:pathLst>
            </a:custGeom>
            <a:solidFill>
              <a:srgbClr val="8BBD94"/>
            </a:solidFill>
            <a:ln w="19050" cap="rnd">
              <a:solidFill>
                <a:srgbClr val="3A3937"/>
              </a:solidFill>
              <a:prstDash val="solid"/>
              <a:round/>
            </a:ln>
          </p:spPr>
        </p:sp>
        <p:sp>
          <p:nvSpPr>
            <p:cNvPr id="13" name="TextBox 13"/>
            <p:cNvSpPr txBox="1"/>
            <p:nvPr/>
          </p:nvSpPr>
          <p:spPr>
            <a:xfrm>
              <a:off x="0" y="9525"/>
              <a:ext cx="2156141" cy="2031158"/>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9144000" y="1028700"/>
            <a:ext cx="7367004" cy="1323119"/>
            <a:chOff x="0" y="0"/>
            <a:chExt cx="2156141" cy="387244"/>
          </a:xfrm>
        </p:grpSpPr>
        <p:sp>
          <p:nvSpPr>
            <p:cNvPr id="15" name="Freeform 15"/>
            <p:cNvSpPr/>
            <p:nvPr/>
          </p:nvSpPr>
          <p:spPr>
            <a:xfrm>
              <a:off x="0" y="0"/>
              <a:ext cx="2156141" cy="387244"/>
            </a:xfrm>
            <a:custGeom>
              <a:avLst/>
              <a:gdLst/>
              <a:ahLst/>
              <a:cxnLst/>
              <a:rect l="l" t="t" r="r" b="b"/>
              <a:pathLst>
                <a:path w="2156141" h="387244">
                  <a:moveTo>
                    <a:pt x="25221" y="0"/>
                  </a:moveTo>
                  <a:lnTo>
                    <a:pt x="2130919" y="0"/>
                  </a:lnTo>
                  <a:cubicBezTo>
                    <a:pt x="2144849" y="0"/>
                    <a:pt x="2156141" y="11292"/>
                    <a:pt x="2156141" y="25221"/>
                  </a:cubicBezTo>
                  <a:lnTo>
                    <a:pt x="2156141" y="362023"/>
                  </a:lnTo>
                  <a:cubicBezTo>
                    <a:pt x="2156141" y="375952"/>
                    <a:pt x="2144849" y="387244"/>
                    <a:pt x="2130919" y="387244"/>
                  </a:cubicBezTo>
                  <a:lnTo>
                    <a:pt x="25221" y="387244"/>
                  </a:lnTo>
                  <a:cubicBezTo>
                    <a:pt x="11292" y="387244"/>
                    <a:pt x="0" y="375952"/>
                    <a:pt x="0" y="362023"/>
                  </a:cubicBezTo>
                  <a:lnTo>
                    <a:pt x="0" y="25221"/>
                  </a:lnTo>
                  <a:cubicBezTo>
                    <a:pt x="0" y="11292"/>
                    <a:pt x="11292" y="0"/>
                    <a:pt x="25221" y="0"/>
                  </a:cubicBezTo>
                  <a:close/>
                </a:path>
              </a:pathLst>
            </a:custGeom>
            <a:solidFill>
              <a:srgbClr val="8BBD94"/>
            </a:solidFill>
            <a:ln w="19050" cap="rnd">
              <a:solidFill>
                <a:srgbClr val="3A3937"/>
              </a:solidFill>
              <a:prstDash val="solid"/>
              <a:round/>
            </a:ln>
          </p:spPr>
        </p:sp>
        <p:sp>
          <p:nvSpPr>
            <p:cNvPr id="16" name="TextBox 16"/>
            <p:cNvSpPr txBox="1"/>
            <p:nvPr/>
          </p:nvSpPr>
          <p:spPr>
            <a:xfrm>
              <a:off x="0" y="9525"/>
              <a:ext cx="2156141" cy="37771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4030743" y="-133350"/>
            <a:ext cx="9701823" cy="1276352"/>
          </a:xfrm>
          <a:prstGeom prst="rect">
            <a:avLst/>
          </a:prstGeom>
        </p:spPr>
        <p:txBody>
          <a:bodyPr lIns="0" tIns="0" rIns="0" bIns="0" rtlCol="0" anchor="t">
            <a:spAutoFit/>
          </a:bodyPr>
          <a:lstStyle/>
          <a:p>
            <a:pPr algn="ctr">
              <a:lnSpc>
                <a:spcPts val="8100"/>
              </a:lnSpc>
            </a:pPr>
            <a:r>
              <a:rPr lang="en-US" sz="7500" spc="-397">
                <a:solidFill>
                  <a:srgbClr val="000000"/>
                </a:solidFill>
                <a:latin typeface="Agrandir Medium"/>
                <a:ea typeface="Agrandir Medium"/>
                <a:cs typeface="Agrandir Medium"/>
                <a:sym typeface="Agrandir Medium"/>
              </a:rPr>
              <a:t>Insights</a:t>
            </a:r>
          </a:p>
        </p:txBody>
      </p:sp>
      <p:sp>
        <p:nvSpPr>
          <p:cNvPr id="18" name="TextBox 18"/>
          <p:cNvSpPr txBox="1"/>
          <p:nvPr/>
        </p:nvSpPr>
        <p:spPr>
          <a:xfrm>
            <a:off x="1162677" y="1366727"/>
            <a:ext cx="7367004" cy="563880"/>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ea typeface="Canva Sans Bold"/>
                <a:cs typeface="Canva Sans Bold"/>
                <a:sym typeface="Canva Sans Bold"/>
              </a:rPr>
              <a:t>Credit Card Performance Overview</a:t>
            </a:r>
          </a:p>
        </p:txBody>
      </p:sp>
      <p:sp>
        <p:nvSpPr>
          <p:cNvPr id="19" name="TextBox 19"/>
          <p:cNvSpPr txBox="1"/>
          <p:nvPr/>
        </p:nvSpPr>
        <p:spPr>
          <a:xfrm>
            <a:off x="9207020" y="3887691"/>
            <a:ext cx="7303984" cy="4378532"/>
          </a:xfrm>
          <a:prstGeom prst="rect">
            <a:avLst/>
          </a:prstGeom>
        </p:spPr>
        <p:txBody>
          <a:bodyPr lIns="0" tIns="0" rIns="0" bIns="0" rtlCol="0" anchor="t">
            <a:spAutoFit/>
          </a:bodyPr>
          <a:lstStyle/>
          <a:p>
            <a:pPr algn="ctr">
              <a:lnSpc>
                <a:spcPts val="3838"/>
              </a:lnSpc>
            </a:pPr>
            <a:r>
              <a:rPr lang="en-US" sz="2741">
                <a:solidFill>
                  <a:srgbClr val="000000"/>
                </a:solidFill>
                <a:latin typeface="Arimo Bold"/>
                <a:ea typeface="Arimo Bold"/>
                <a:cs typeface="Arimo Bold"/>
                <a:sym typeface="Arimo Bold"/>
              </a:rPr>
              <a:t>By strategically targeting key demographics, leveraging partnerships, and optimizing product offerings, you can effectively increase credit card usage and revenue. Continuously monitor performance metrics, analyze customer feedback, and adapt your strategies to meet evolving market trends and customer preferences.</a:t>
            </a:r>
          </a:p>
        </p:txBody>
      </p:sp>
      <p:sp>
        <p:nvSpPr>
          <p:cNvPr id="20" name="TextBox 20"/>
          <p:cNvSpPr txBox="1"/>
          <p:nvPr/>
        </p:nvSpPr>
        <p:spPr>
          <a:xfrm>
            <a:off x="9144000" y="1076214"/>
            <a:ext cx="7367004" cy="1144905"/>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ea typeface="Canva Sans Bold"/>
                <a:cs typeface="Canva Sans Bold"/>
                <a:sym typeface="Canva Sans Bold"/>
              </a:rPr>
              <a:t>Optimizing Credit Card Performance: A Strategic Approach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TextBox 19"/>
          <p:cNvSpPr txBox="1"/>
          <p:nvPr/>
        </p:nvSpPr>
        <p:spPr>
          <a:xfrm>
            <a:off x="3587140" y="1218283"/>
            <a:ext cx="11130587" cy="4371744"/>
          </a:xfrm>
          <a:prstGeom prst="rect">
            <a:avLst/>
          </a:prstGeom>
        </p:spPr>
        <p:txBody>
          <a:bodyPr lIns="0" tIns="0" rIns="0" bIns="0" rtlCol="0" anchor="t">
            <a:spAutoFit/>
          </a:bodyPr>
          <a:lstStyle/>
          <a:p>
            <a:pPr marL="0" lvl="0" indent="0" algn="ctr">
              <a:lnSpc>
                <a:spcPts val="15462"/>
              </a:lnSpc>
              <a:spcBef>
                <a:spcPct val="0"/>
              </a:spcBef>
            </a:pPr>
            <a:r>
              <a:rPr lang="en-US" sz="14450" spc="-505">
                <a:solidFill>
                  <a:srgbClr val="FFFFFF"/>
                </a:solidFill>
                <a:latin typeface="Agrandir Bold"/>
                <a:ea typeface="Agrandir Bold"/>
                <a:cs typeface="Agrandir Bold"/>
                <a:sym typeface="Agrandir Bold"/>
              </a:rPr>
              <a:t>Thank you very much!</a:t>
            </a:r>
          </a:p>
        </p:txBody>
      </p:sp>
      <p:sp>
        <p:nvSpPr>
          <p:cNvPr id="20" name="TextBox 20"/>
          <p:cNvSpPr txBox="1"/>
          <p:nvPr/>
        </p:nvSpPr>
        <p:spPr>
          <a:xfrm>
            <a:off x="6352156" y="7018164"/>
            <a:ext cx="5600553" cy="1116546"/>
          </a:xfrm>
          <a:prstGeom prst="rect">
            <a:avLst/>
          </a:prstGeom>
        </p:spPr>
        <p:txBody>
          <a:bodyPr lIns="0" tIns="0" rIns="0" bIns="0" rtlCol="0" anchor="t">
            <a:spAutoFit/>
          </a:bodyPr>
          <a:lstStyle/>
          <a:p>
            <a:pPr algn="ctr">
              <a:lnSpc>
                <a:spcPts val="9261"/>
              </a:lnSpc>
            </a:pPr>
            <a:r>
              <a:rPr lang="en-US" sz="6615">
                <a:solidFill>
                  <a:srgbClr val="000000"/>
                </a:solidFill>
                <a:latin typeface="Canva Sans Bold"/>
                <a:ea typeface="Canva Sans Bold"/>
                <a:cs typeface="Canva Sans Bold"/>
                <a:sym typeface="Canva Sans Bold"/>
              </a:rPr>
              <a:t>Yash Shukla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8B0564-2954-B8B8-413E-5F1F3BBE9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 y="-1143953"/>
            <a:ext cx="18318708" cy="12574906"/>
          </a:xfrm>
          <a:prstGeom prst="rect">
            <a:avLst/>
          </a:prstGeom>
        </p:spPr>
      </p:pic>
    </p:spTree>
    <p:extLst>
      <p:ext uri="{BB962C8B-B14F-4D97-AF65-F5344CB8AC3E}">
        <p14:creationId xmlns:p14="http://schemas.microsoft.com/office/powerpoint/2010/main" val="14180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A06577-5EE5-0B57-A3F6-43C501224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04901"/>
            <a:ext cx="18669000" cy="12768701"/>
          </a:xfrm>
          <a:prstGeom prst="rect">
            <a:avLst/>
          </a:prstGeom>
        </p:spPr>
      </p:pic>
    </p:spTree>
    <p:extLst>
      <p:ext uri="{BB962C8B-B14F-4D97-AF65-F5344CB8AC3E}">
        <p14:creationId xmlns:p14="http://schemas.microsoft.com/office/powerpoint/2010/main" val="61577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950227" y="1598933"/>
            <a:ext cx="9290033" cy="1284986"/>
          </a:xfrm>
          <a:prstGeom prst="rect">
            <a:avLst/>
          </a:prstGeom>
        </p:spPr>
        <p:txBody>
          <a:bodyPr lIns="0" tIns="0" rIns="0" bIns="0" rtlCol="0" anchor="t">
            <a:spAutoFit/>
          </a:bodyPr>
          <a:lstStyle/>
          <a:p>
            <a:pPr marL="0" lvl="0" indent="0" algn="l">
              <a:lnSpc>
                <a:spcPts val="8362"/>
              </a:lnSpc>
            </a:pPr>
            <a:r>
              <a:rPr lang="en-US" sz="7400" spc="-259">
                <a:solidFill>
                  <a:srgbClr val="FFFFFF"/>
                </a:solidFill>
                <a:latin typeface="Agrandir Medium"/>
                <a:ea typeface="Agrandir Medium"/>
                <a:cs typeface="Agrandir Medium"/>
                <a:sym typeface="Agrandir Medium"/>
              </a:rPr>
              <a:t>Project Objective</a:t>
            </a:r>
          </a:p>
        </p:txBody>
      </p:sp>
      <p:sp>
        <p:nvSpPr>
          <p:cNvPr id="4" name="TextBox 4"/>
          <p:cNvSpPr txBox="1"/>
          <p:nvPr/>
        </p:nvSpPr>
        <p:spPr>
          <a:xfrm>
            <a:off x="1028700" y="3632455"/>
            <a:ext cx="9749505" cy="3794216"/>
          </a:xfrm>
          <a:prstGeom prst="rect">
            <a:avLst/>
          </a:prstGeom>
        </p:spPr>
        <p:txBody>
          <a:bodyPr lIns="0" tIns="0" rIns="0" bIns="0" rtlCol="0" anchor="t">
            <a:spAutoFit/>
          </a:bodyPr>
          <a:lstStyle/>
          <a:p>
            <a:pPr marL="0" lvl="0" indent="0" algn="l">
              <a:lnSpc>
                <a:spcPts val="3818"/>
              </a:lnSpc>
              <a:spcBef>
                <a:spcPct val="0"/>
              </a:spcBef>
            </a:pPr>
            <a:r>
              <a:rPr lang="en-US" sz="2828" spc="169">
                <a:solidFill>
                  <a:srgbClr val="FFFFFF"/>
                </a:solidFill>
                <a:latin typeface="Montserrat"/>
                <a:ea typeface="Montserrat"/>
                <a:cs typeface="Montserrat"/>
                <a:sym typeface="Montserrat"/>
              </a:rPr>
              <a:t>This project aims to create a robust credit card dashboard capable of delivering up-to-date information on crucial performance indicators. By offering a clear and concise overview of key metrics and trends, this dashboard will empower stakeholders to make informed decisions, identify potential issues, and optimize credit card operations.</a:t>
            </a:r>
          </a:p>
        </p:txBody>
      </p:sp>
      <p:sp>
        <p:nvSpPr>
          <p:cNvPr id="5" name="Freeform 5"/>
          <p:cNvSpPr/>
          <p:nvPr/>
        </p:nvSpPr>
        <p:spPr>
          <a:xfrm>
            <a:off x="10699733" y="1956561"/>
            <a:ext cx="5595699" cy="6373878"/>
          </a:xfrm>
          <a:custGeom>
            <a:avLst/>
            <a:gdLst/>
            <a:ahLst/>
            <a:cxnLst/>
            <a:rect l="l" t="t" r="r" b="b"/>
            <a:pathLst>
              <a:path w="5595699" h="6373878">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5591691" y="-45538"/>
            <a:ext cx="7104619" cy="2273808"/>
          </a:xfrm>
          <a:prstGeom prst="rect">
            <a:avLst/>
          </a:prstGeom>
        </p:spPr>
        <p:txBody>
          <a:bodyPr lIns="0" tIns="0" rIns="0" bIns="0" rtlCol="0" anchor="t">
            <a:spAutoFit/>
          </a:bodyPr>
          <a:lstStyle/>
          <a:p>
            <a:pPr marL="0" lvl="0" indent="0" algn="ctr">
              <a:lnSpc>
                <a:spcPts val="8136"/>
              </a:lnSpc>
              <a:spcBef>
                <a:spcPct val="0"/>
              </a:spcBef>
            </a:pPr>
            <a:r>
              <a:rPr lang="en-US" sz="7200" spc="-252">
                <a:solidFill>
                  <a:srgbClr val="60AA82"/>
                </a:solidFill>
                <a:latin typeface="Agrandir"/>
                <a:ea typeface="Agrandir"/>
                <a:cs typeface="Agrandir"/>
                <a:sym typeface="Agrandir"/>
              </a:rPr>
              <a:t>Data :   Customer</a:t>
            </a:r>
          </a:p>
        </p:txBody>
      </p:sp>
      <p:sp>
        <p:nvSpPr>
          <p:cNvPr id="4" name="Freeform 4"/>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91584" y="7790604"/>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0" y="4330681"/>
            <a:ext cx="18288000" cy="3260212"/>
          </a:xfrm>
          <a:custGeom>
            <a:avLst/>
            <a:gdLst/>
            <a:ahLst/>
            <a:cxnLst/>
            <a:rect l="l" t="t" r="r" b="b"/>
            <a:pathLst>
              <a:path w="18288000" h="3260212">
                <a:moveTo>
                  <a:pt x="0" y="0"/>
                </a:moveTo>
                <a:lnTo>
                  <a:pt x="18288000" y="0"/>
                </a:lnTo>
                <a:lnTo>
                  <a:pt x="18288000" y="3260212"/>
                </a:lnTo>
                <a:lnTo>
                  <a:pt x="0" y="3260212"/>
                </a:lnTo>
                <a:lnTo>
                  <a:pt x="0" y="0"/>
                </a:lnTo>
                <a:close/>
              </a:path>
            </a:pathLst>
          </a:custGeom>
          <a:blipFill>
            <a:blip r:embed="rId13"/>
            <a:stretch>
              <a:fillRect b="-1408"/>
            </a:stretch>
          </a:blipFill>
        </p:spPr>
      </p:sp>
      <p:sp>
        <p:nvSpPr>
          <p:cNvPr id="10" name="TextBox 10"/>
          <p:cNvSpPr txBox="1"/>
          <p:nvPr/>
        </p:nvSpPr>
        <p:spPr>
          <a:xfrm>
            <a:off x="1340399" y="2418016"/>
            <a:ext cx="15607201" cy="1656244"/>
          </a:xfrm>
          <a:prstGeom prst="rect">
            <a:avLst/>
          </a:prstGeom>
        </p:spPr>
        <p:txBody>
          <a:bodyPr lIns="0" tIns="0" rIns="0" bIns="0" rtlCol="0" anchor="t">
            <a:spAutoFit/>
          </a:bodyPr>
          <a:lstStyle/>
          <a:p>
            <a:pPr algn="ctr">
              <a:lnSpc>
                <a:spcPts val="4414"/>
              </a:lnSpc>
            </a:pPr>
            <a:r>
              <a:rPr lang="en-US" sz="3153">
                <a:solidFill>
                  <a:srgbClr val="000000"/>
                </a:solidFill>
                <a:latin typeface="Canva Sans"/>
                <a:ea typeface="Canva Sans"/>
                <a:cs typeface="Canva Sans"/>
                <a:sym typeface="Canva Sans"/>
              </a:rPr>
              <a:t>Client_Num, Customer_Age, Gender, Dependent_Count, Education_Level, Marital_Status, state_cd, Zipcode, Car_Owner, House_Owner, Personal_loan, contact, Customer_Job, Income, Cust_Satisfaction_Score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49603" y="4338750"/>
            <a:ext cx="7788809" cy="2599515"/>
          </a:xfrm>
          <a:custGeom>
            <a:avLst/>
            <a:gdLst/>
            <a:ahLst/>
            <a:cxnLst/>
            <a:rect l="l" t="t" r="r" b="b"/>
            <a:pathLst>
              <a:path w="7788809" h="2599515">
                <a:moveTo>
                  <a:pt x="0" y="0"/>
                </a:moveTo>
                <a:lnTo>
                  <a:pt x="7788810" y="0"/>
                </a:lnTo>
                <a:lnTo>
                  <a:pt x="7788810" y="2599515"/>
                </a:lnTo>
                <a:lnTo>
                  <a:pt x="0" y="2599515"/>
                </a:lnTo>
                <a:lnTo>
                  <a:pt x="0" y="0"/>
                </a:lnTo>
                <a:close/>
              </a:path>
            </a:pathLst>
          </a:custGeom>
          <a:blipFill>
            <a:blip r:embed="rId3"/>
            <a:stretch>
              <a:fillRect/>
            </a:stretch>
          </a:blipFill>
        </p:spPr>
      </p:sp>
      <p:sp>
        <p:nvSpPr>
          <p:cNvPr id="4" name="Freeform 4"/>
          <p:cNvSpPr/>
          <p:nvPr/>
        </p:nvSpPr>
        <p:spPr>
          <a:xfrm>
            <a:off x="9793035" y="4338750"/>
            <a:ext cx="7739689" cy="2599515"/>
          </a:xfrm>
          <a:custGeom>
            <a:avLst/>
            <a:gdLst/>
            <a:ahLst/>
            <a:cxnLst/>
            <a:rect l="l" t="t" r="r" b="b"/>
            <a:pathLst>
              <a:path w="7739689" h="2599515">
                <a:moveTo>
                  <a:pt x="0" y="0"/>
                </a:moveTo>
                <a:lnTo>
                  <a:pt x="7739688" y="0"/>
                </a:lnTo>
                <a:lnTo>
                  <a:pt x="7739688" y="2599515"/>
                </a:lnTo>
                <a:lnTo>
                  <a:pt x="0" y="2599515"/>
                </a:lnTo>
                <a:lnTo>
                  <a:pt x="0" y="0"/>
                </a:lnTo>
                <a:close/>
              </a:path>
            </a:pathLst>
          </a:custGeom>
          <a:blipFill>
            <a:blip r:embed="rId4"/>
            <a:stretch>
              <a:fillRect/>
            </a:stretch>
          </a:blipFill>
        </p:spPr>
      </p:sp>
      <p:sp>
        <p:nvSpPr>
          <p:cNvPr id="5" name="Freeform 5"/>
          <p:cNvSpPr/>
          <p:nvPr/>
        </p:nvSpPr>
        <p:spPr>
          <a:xfrm>
            <a:off x="5591691" y="7062090"/>
            <a:ext cx="7741682" cy="2965381"/>
          </a:xfrm>
          <a:custGeom>
            <a:avLst/>
            <a:gdLst/>
            <a:ahLst/>
            <a:cxnLst/>
            <a:rect l="l" t="t" r="r" b="b"/>
            <a:pathLst>
              <a:path w="7741682" h="2965381">
                <a:moveTo>
                  <a:pt x="0" y="0"/>
                </a:moveTo>
                <a:lnTo>
                  <a:pt x="7741681" y="0"/>
                </a:lnTo>
                <a:lnTo>
                  <a:pt x="7741681" y="2965381"/>
                </a:lnTo>
                <a:lnTo>
                  <a:pt x="0" y="2965381"/>
                </a:lnTo>
                <a:lnTo>
                  <a:pt x="0" y="0"/>
                </a:lnTo>
                <a:close/>
              </a:path>
            </a:pathLst>
          </a:custGeom>
          <a:blipFill>
            <a:blip r:embed="rId5"/>
            <a:stretch>
              <a:fillRect/>
            </a:stretch>
          </a:blipFill>
        </p:spPr>
      </p:sp>
      <p:sp>
        <p:nvSpPr>
          <p:cNvPr id="6" name="TextBox 6"/>
          <p:cNvSpPr txBox="1"/>
          <p:nvPr/>
        </p:nvSpPr>
        <p:spPr>
          <a:xfrm>
            <a:off x="5591691" y="-45538"/>
            <a:ext cx="7104619" cy="2273808"/>
          </a:xfrm>
          <a:prstGeom prst="rect">
            <a:avLst/>
          </a:prstGeom>
        </p:spPr>
        <p:txBody>
          <a:bodyPr lIns="0" tIns="0" rIns="0" bIns="0" rtlCol="0" anchor="t">
            <a:spAutoFit/>
          </a:bodyPr>
          <a:lstStyle/>
          <a:p>
            <a:pPr algn="ctr">
              <a:lnSpc>
                <a:spcPts val="8136"/>
              </a:lnSpc>
            </a:pPr>
            <a:r>
              <a:rPr lang="en-US" sz="7200" spc="-252">
                <a:solidFill>
                  <a:srgbClr val="FFFFFF"/>
                </a:solidFill>
                <a:latin typeface="Agrandir"/>
                <a:ea typeface="Agrandir"/>
                <a:cs typeface="Agrandir"/>
                <a:sym typeface="Agrandir"/>
              </a:rPr>
              <a:t>Data : </a:t>
            </a:r>
          </a:p>
          <a:p>
            <a:pPr marL="0" lvl="0" indent="0" algn="ctr">
              <a:lnSpc>
                <a:spcPts val="8136"/>
              </a:lnSpc>
              <a:spcBef>
                <a:spcPct val="0"/>
              </a:spcBef>
            </a:pPr>
            <a:r>
              <a:rPr lang="en-US" sz="7200" spc="-252">
                <a:solidFill>
                  <a:srgbClr val="FFFFFF"/>
                </a:solidFill>
                <a:latin typeface="Agrandir"/>
                <a:ea typeface="Agrandir"/>
                <a:cs typeface="Agrandir"/>
                <a:sym typeface="Agrandir"/>
              </a:rPr>
              <a:t>Card Transaction</a:t>
            </a:r>
          </a:p>
        </p:txBody>
      </p:sp>
      <p:sp>
        <p:nvSpPr>
          <p:cNvPr id="7" name="TextBox 7"/>
          <p:cNvSpPr txBox="1"/>
          <p:nvPr/>
        </p:nvSpPr>
        <p:spPr>
          <a:xfrm>
            <a:off x="536721" y="2437066"/>
            <a:ext cx="17279799" cy="1773097"/>
          </a:xfrm>
          <a:prstGeom prst="rect">
            <a:avLst/>
          </a:prstGeom>
        </p:spPr>
        <p:txBody>
          <a:bodyPr lIns="0" tIns="0" rIns="0" bIns="0" rtlCol="0" anchor="t">
            <a:spAutoFit/>
          </a:bodyPr>
          <a:lstStyle/>
          <a:p>
            <a:pPr algn="ctr">
              <a:lnSpc>
                <a:spcPts val="3595"/>
              </a:lnSpc>
            </a:pPr>
            <a:r>
              <a:rPr lang="en-US" sz="2568">
                <a:solidFill>
                  <a:srgbClr val="000000"/>
                </a:solidFill>
                <a:latin typeface="Canva Sans"/>
                <a:ea typeface="Canva Sans"/>
                <a:cs typeface="Canva Sans"/>
                <a:sym typeface="Canva Sans"/>
              </a:rPr>
              <a:t>Card_Category, Initial_Activation, Days_to_30_Days_Delinquency, Customer_Acquisition_Cost, Week_Start_Date, Week_Number_Current_Year, Credit_Limit, Total_Revolving_Balance, Total_Transactions_Amount, Total_Transaction_Volume, Average_Utilization_Rate, Most_Used_Chip_Type, Expenses, Interest_Paid, Last_Statement_Date, Delinquency_Status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620338" y="-908500"/>
            <a:ext cx="8064289" cy="12103999"/>
          </a:xfrm>
          <a:custGeom>
            <a:avLst/>
            <a:gdLst/>
            <a:ahLst/>
            <a:cxnLst/>
            <a:rect l="l" t="t" r="r" b="b"/>
            <a:pathLst>
              <a:path w="8064289" h="12103999">
                <a:moveTo>
                  <a:pt x="0" y="0"/>
                </a:moveTo>
                <a:lnTo>
                  <a:pt x="8064289" y="0"/>
                </a:lnTo>
                <a:lnTo>
                  <a:pt x="8064289" y="12104000"/>
                </a:lnTo>
                <a:lnTo>
                  <a:pt x="0" y="12104000"/>
                </a:lnTo>
                <a:lnTo>
                  <a:pt x="0" y="0"/>
                </a:lnTo>
                <a:close/>
              </a:path>
            </a:pathLst>
          </a:custGeom>
          <a:blipFill>
            <a:blip r:embed="rId3"/>
            <a:stretch>
              <a:fillRect l="-62535" r="-62535"/>
            </a:stretch>
          </a:blipFill>
        </p:spPr>
      </p:sp>
      <p:sp>
        <p:nvSpPr>
          <p:cNvPr id="4" name="TextBox 4"/>
          <p:cNvSpPr txBox="1"/>
          <p:nvPr/>
        </p:nvSpPr>
        <p:spPr>
          <a:xfrm>
            <a:off x="1593398" y="876300"/>
            <a:ext cx="7734300" cy="2273808"/>
          </a:xfrm>
          <a:prstGeom prst="rect">
            <a:avLst/>
          </a:prstGeom>
        </p:spPr>
        <p:txBody>
          <a:bodyPr lIns="0" tIns="0" rIns="0" bIns="0" rtlCol="0" anchor="t">
            <a:spAutoFit/>
          </a:bodyPr>
          <a:lstStyle/>
          <a:p>
            <a:pPr marL="0" lvl="0" indent="0" algn="ctr">
              <a:lnSpc>
                <a:spcPts val="8136"/>
              </a:lnSpc>
            </a:pPr>
            <a:r>
              <a:rPr lang="en-US" sz="7200" spc="-252">
                <a:solidFill>
                  <a:srgbClr val="FFFFFF"/>
                </a:solidFill>
                <a:latin typeface="Agrandir"/>
                <a:ea typeface="Agrandir"/>
                <a:cs typeface="Agrandir"/>
                <a:sym typeface="Agrandir"/>
              </a:rPr>
              <a:t>Import Data To SQL DataBase</a:t>
            </a:r>
          </a:p>
        </p:txBody>
      </p:sp>
      <p:sp>
        <p:nvSpPr>
          <p:cNvPr id="5" name="TextBox 5"/>
          <p:cNvSpPr txBox="1"/>
          <p:nvPr/>
        </p:nvSpPr>
        <p:spPr>
          <a:xfrm>
            <a:off x="207347" y="3767880"/>
            <a:ext cx="9792487" cy="3320691"/>
          </a:xfrm>
          <a:prstGeom prst="rect">
            <a:avLst/>
          </a:prstGeom>
        </p:spPr>
        <p:txBody>
          <a:bodyPr lIns="0" tIns="0" rIns="0" bIns="0" rtlCol="0" anchor="t">
            <a:spAutoFit/>
          </a:bodyPr>
          <a:lstStyle/>
          <a:p>
            <a:pPr marL="843418" lvl="1" indent="-421709" algn="l">
              <a:lnSpc>
                <a:spcPts val="5273"/>
              </a:lnSpc>
              <a:buFont typeface="Arial"/>
              <a:buChar char="•"/>
            </a:pPr>
            <a:r>
              <a:rPr lang="en-US" sz="3906" spc="234">
                <a:solidFill>
                  <a:srgbClr val="FFFFFF"/>
                </a:solidFill>
                <a:latin typeface="Montserrat"/>
                <a:ea typeface="Montserrat"/>
                <a:cs typeface="Montserrat"/>
                <a:sym typeface="Montserrat"/>
              </a:rPr>
              <a:t>Create Database </a:t>
            </a:r>
          </a:p>
          <a:p>
            <a:pPr marL="843418" lvl="1" indent="-421709" algn="l">
              <a:lnSpc>
                <a:spcPts val="5273"/>
              </a:lnSpc>
              <a:buFont typeface="Arial"/>
              <a:buChar char="•"/>
            </a:pPr>
            <a:r>
              <a:rPr lang="en-US" sz="3906" spc="234">
                <a:solidFill>
                  <a:srgbClr val="FFFFFF"/>
                </a:solidFill>
                <a:latin typeface="Montserrat"/>
                <a:ea typeface="Montserrat"/>
                <a:cs typeface="Montserrat"/>
                <a:sym typeface="Montserrat"/>
              </a:rPr>
              <a:t>Create Tables For Each Csv File With Same Header Names</a:t>
            </a:r>
          </a:p>
          <a:p>
            <a:pPr marL="843418" lvl="1" indent="-421709" algn="l">
              <a:lnSpc>
                <a:spcPts val="5273"/>
              </a:lnSpc>
              <a:buFont typeface="Arial"/>
              <a:buChar char="•"/>
            </a:pPr>
            <a:r>
              <a:rPr lang="en-US" sz="3906" spc="234">
                <a:solidFill>
                  <a:srgbClr val="FFFFFF"/>
                </a:solidFill>
                <a:latin typeface="Montserrat"/>
                <a:ea typeface="Montserrat"/>
                <a:cs typeface="Montserrat"/>
                <a:sym typeface="Montserrat"/>
              </a:rPr>
              <a:t>Copy Data Through CSV to SQL 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88593" y="3077296"/>
            <a:ext cx="4114016" cy="656991"/>
          </a:xfrm>
          <a:custGeom>
            <a:avLst/>
            <a:gdLst/>
            <a:ahLst/>
            <a:cxnLst/>
            <a:rect l="l" t="t" r="r" b="b"/>
            <a:pathLst>
              <a:path w="4114016" h="656991">
                <a:moveTo>
                  <a:pt x="0" y="0"/>
                </a:moveTo>
                <a:lnTo>
                  <a:pt x="4114016" y="0"/>
                </a:lnTo>
                <a:lnTo>
                  <a:pt x="4114016" y="656991"/>
                </a:lnTo>
                <a:lnTo>
                  <a:pt x="0" y="656991"/>
                </a:lnTo>
                <a:lnTo>
                  <a:pt x="0" y="0"/>
                </a:lnTo>
                <a:close/>
              </a:path>
            </a:pathLst>
          </a:custGeom>
          <a:blipFill>
            <a:blip r:embed="rId3"/>
            <a:stretch>
              <a:fillRect/>
            </a:stretch>
          </a:blipFill>
        </p:spPr>
      </p:sp>
      <p:sp>
        <p:nvSpPr>
          <p:cNvPr id="4" name="Freeform 4"/>
          <p:cNvSpPr/>
          <p:nvPr/>
        </p:nvSpPr>
        <p:spPr>
          <a:xfrm>
            <a:off x="13666141" y="1488012"/>
            <a:ext cx="4292016" cy="5089569"/>
          </a:xfrm>
          <a:custGeom>
            <a:avLst/>
            <a:gdLst/>
            <a:ahLst/>
            <a:cxnLst/>
            <a:rect l="l" t="t" r="r" b="b"/>
            <a:pathLst>
              <a:path w="4292016" h="5089569">
                <a:moveTo>
                  <a:pt x="0" y="0"/>
                </a:moveTo>
                <a:lnTo>
                  <a:pt x="4292016" y="0"/>
                </a:lnTo>
                <a:lnTo>
                  <a:pt x="4292016" y="5089568"/>
                </a:lnTo>
                <a:lnTo>
                  <a:pt x="0" y="5089568"/>
                </a:lnTo>
                <a:lnTo>
                  <a:pt x="0" y="0"/>
                </a:lnTo>
                <a:close/>
              </a:path>
            </a:pathLst>
          </a:custGeom>
          <a:blipFill>
            <a:blip r:embed="rId4"/>
            <a:stretch>
              <a:fillRect t="-268" b="-268"/>
            </a:stretch>
          </a:blipFill>
        </p:spPr>
      </p:sp>
      <p:sp>
        <p:nvSpPr>
          <p:cNvPr id="5" name="Freeform 5"/>
          <p:cNvSpPr/>
          <p:nvPr/>
        </p:nvSpPr>
        <p:spPr>
          <a:xfrm>
            <a:off x="188593" y="7764418"/>
            <a:ext cx="7435261" cy="1162904"/>
          </a:xfrm>
          <a:custGeom>
            <a:avLst/>
            <a:gdLst/>
            <a:ahLst/>
            <a:cxnLst/>
            <a:rect l="l" t="t" r="r" b="b"/>
            <a:pathLst>
              <a:path w="7435261" h="1162904">
                <a:moveTo>
                  <a:pt x="0" y="0"/>
                </a:moveTo>
                <a:lnTo>
                  <a:pt x="7435261" y="0"/>
                </a:lnTo>
                <a:lnTo>
                  <a:pt x="7435261" y="1162904"/>
                </a:lnTo>
                <a:lnTo>
                  <a:pt x="0" y="1162904"/>
                </a:lnTo>
                <a:lnTo>
                  <a:pt x="0" y="0"/>
                </a:lnTo>
                <a:close/>
              </a:path>
            </a:pathLst>
          </a:custGeom>
          <a:blipFill>
            <a:blip r:embed="rId5"/>
            <a:stretch>
              <a:fillRect/>
            </a:stretch>
          </a:blipFill>
        </p:spPr>
      </p:sp>
      <p:sp>
        <p:nvSpPr>
          <p:cNvPr id="6" name="Freeform 6"/>
          <p:cNvSpPr/>
          <p:nvPr/>
        </p:nvSpPr>
        <p:spPr>
          <a:xfrm>
            <a:off x="10475333" y="7764418"/>
            <a:ext cx="7482825" cy="1208164"/>
          </a:xfrm>
          <a:custGeom>
            <a:avLst/>
            <a:gdLst/>
            <a:ahLst/>
            <a:cxnLst/>
            <a:rect l="l" t="t" r="r" b="b"/>
            <a:pathLst>
              <a:path w="7482825" h="1208164">
                <a:moveTo>
                  <a:pt x="0" y="0"/>
                </a:moveTo>
                <a:lnTo>
                  <a:pt x="7482824" y="0"/>
                </a:lnTo>
                <a:lnTo>
                  <a:pt x="7482824" y="1208164"/>
                </a:lnTo>
                <a:lnTo>
                  <a:pt x="0" y="1208164"/>
                </a:lnTo>
                <a:lnTo>
                  <a:pt x="0" y="0"/>
                </a:lnTo>
                <a:close/>
              </a:path>
            </a:pathLst>
          </a:custGeom>
          <a:blipFill>
            <a:blip r:embed="rId6"/>
            <a:stretch>
              <a:fillRect/>
            </a:stretch>
          </a:blipFill>
        </p:spPr>
      </p:sp>
      <p:sp>
        <p:nvSpPr>
          <p:cNvPr id="7" name="Freeform 7"/>
          <p:cNvSpPr/>
          <p:nvPr/>
        </p:nvSpPr>
        <p:spPr>
          <a:xfrm>
            <a:off x="6217901" y="1488012"/>
            <a:ext cx="4425712" cy="5089569"/>
          </a:xfrm>
          <a:custGeom>
            <a:avLst/>
            <a:gdLst/>
            <a:ahLst/>
            <a:cxnLst/>
            <a:rect l="l" t="t" r="r" b="b"/>
            <a:pathLst>
              <a:path w="4425712" h="5089569">
                <a:moveTo>
                  <a:pt x="0" y="0"/>
                </a:moveTo>
                <a:lnTo>
                  <a:pt x="4425712" y="0"/>
                </a:lnTo>
                <a:lnTo>
                  <a:pt x="4425712" y="5089568"/>
                </a:lnTo>
                <a:lnTo>
                  <a:pt x="0" y="5089568"/>
                </a:lnTo>
                <a:lnTo>
                  <a:pt x="0" y="0"/>
                </a:lnTo>
                <a:close/>
              </a:path>
            </a:pathLst>
          </a:custGeom>
          <a:blipFill>
            <a:blip r:embed="rId7"/>
            <a:stretch>
              <a:fillRect/>
            </a:stretch>
          </a:blipFill>
        </p:spPr>
      </p:sp>
      <p:sp>
        <p:nvSpPr>
          <p:cNvPr id="8" name="AutoShape 8"/>
          <p:cNvSpPr/>
          <p:nvPr/>
        </p:nvSpPr>
        <p:spPr>
          <a:xfrm>
            <a:off x="4491927" y="3386741"/>
            <a:ext cx="1725974" cy="0"/>
          </a:xfrm>
          <a:prstGeom prst="line">
            <a:avLst/>
          </a:prstGeom>
          <a:ln w="38100" cap="flat">
            <a:solidFill>
              <a:srgbClr val="000000"/>
            </a:solidFill>
            <a:prstDash val="solid"/>
            <a:headEnd type="none" w="sm" len="sm"/>
            <a:tailEnd type="arrow" w="med" len="sm"/>
          </a:ln>
        </p:spPr>
      </p:sp>
      <p:sp>
        <p:nvSpPr>
          <p:cNvPr id="9" name="AutoShape 9"/>
          <p:cNvSpPr/>
          <p:nvPr/>
        </p:nvSpPr>
        <p:spPr>
          <a:xfrm>
            <a:off x="11188276" y="4032796"/>
            <a:ext cx="2477865" cy="0"/>
          </a:xfrm>
          <a:prstGeom prst="line">
            <a:avLst/>
          </a:prstGeom>
          <a:ln w="38100" cap="flat">
            <a:solidFill>
              <a:srgbClr val="000000"/>
            </a:solidFill>
            <a:prstDash val="solid"/>
            <a:headEnd type="none" w="sm" len="sm"/>
            <a:tailEnd type="arrow" w="med" len="sm"/>
          </a:ln>
        </p:spPr>
      </p:sp>
      <p:sp>
        <p:nvSpPr>
          <p:cNvPr id="10" name="AutoShape 10"/>
          <p:cNvSpPr/>
          <p:nvPr/>
        </p:nvSpPr>
        <p:spPr>
          <a:xfrm flipH="1">
            <a:off x="15812149" y="6577580"/>
            <a:ext cx="19050" cy="1186837"/>
          </a:xfrm>
          <a:prstGeom prst="line">
            <a:avLst/>
          </a:prstGeom>
          <a:ln w="38100" cap="flat">
            <a:solidFill>
              <a:srgbClr val="000000"/>
            </a:solidFill>
            <a:prstDash val="solid"/>
            <a:headEnd type="none" w="sm" len="sm"/>
            <a:tailEnd type="arrow" w="med" len="sm"/>
          </a:ln>
        </p:spPr>
      </p:sp>
      <p:sp>
        <p:nvSpPr>
          <p:cNvPr id="11" name="AutoShape 11"/>
          <p:cNvSpPr/>
          <p:nvPr/>
        </p:nvSpPr>
        <p:spPr>
          <a:xfrm flipH="1" flipV="1">
            <a:off x="7623854" y="8345870"/>
            <a:ext cx="2851479" cy="22630"/>
          </a:xfrm>
          <a:prstGeom prst="line">
            <a:avLst/>
          </a:prstGeom>
          <a:ln w="38100" cap="flat">
            <a:solidFill>
              <a:srgbClr val="000000"/>
            </a:solidFill>
            <a:prstDash val="solid"/>
            <a:headEnd type="none" w="sm" len="sm"/>
            <a:tailEnd type="arrow" w="med" len="sm"/>
          </a:ln>
        </p:spPr>
      </p:sp>
      <p:sp>
        <p:nvSpPr>
          <p:cNvPr id="12" name="TextBox 12"/>
          <p:cNvSpPr txBox="1"/>
          <p:nvPr/>
        </p:nvSpPr>
        <p:spPr>
          <a:xfrm>
            <a:off x="419121" y="1834874"/>
            <a:ext cx="3487103"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Create DataBase</a:t>
            </a:r>
          </a:p>
        </p:txBody>
      </p:sp>
      <p:sp>
        <p:nvSpPr>
          <p:cNvPr id="13" name="TextBox 13"/>
          <p:cNvSpPr txBox="1"/>
          <p:nvPr/>
        </p:nvSpPr>
        <p:spPr>
          <a:xfrm>
            <a:off x="5161479" y="705167"/>
            <a:ext cx="653855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Create Table: Card  Transaction</a:t>
            </a:r>
          </a:p>
        </p:txBody>
      </p:sp>
      <p:sp>
        <p:nvSpPr>
          <p:cNvPr id="14" name="TextBox 14"/>
          <p:cNvSpPr txBox="1"/>
          <p:nvPr/>
        </p:nvSpPr>
        <p:spPr>
          <a:xfrm>
            <a:off x="13355057" y="705167"/>
            <a:ext cx="491418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Create Table: Customer</a:t>
            </a:r>
          </a:p>
        </p:txBody>
      </p:sp>
      <p:sp>
        <p:nvSpPr>
          <p:cNvPr id="15" name="TextBox 15"/>
          <p:cNvSpPr txBox="1"/>
          <p:nvPr/>
        </p:nvSpPr>
        <p:spPr>
          <a:xfrm>
            <a:off x="646233" y="9191625"/>
            <a:ext cx="597074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Copy: Card Transaction Data</a:t>
            </a:r>
          </a:p>
        </p:txBody>
      </p:sp>
      <p:sp>
        <p:nvSpPr>
          <p:cNvPr id="16" name="TextBox 16"/>
          <p:cNvSpPr txBox="1"/>
          <p:nvPr/>
        </p:nvSpPr>
        <p:spPr>
          <a:xfrm>
            <a:off x="12104608" y="9191625"/>
            <a:ext cx="4452223"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Copy: Customer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09551" y="-812902"/>
            <a:ext cx="11605544" cy="11912803"/>
            <a:chOff x="0" y="0"/>
            <a:chExt cx="3056604" cy="3137528"/>
          </a:xfrm>
        </p:grpSpPr>
        <p:sp>
          <p:nvSpPr>
            <p:cNvPr id="4" name="Freeform 4"/>
            <p:cNvSpPr/>
            <p:nvPr/>
          </p:nvSpPr>
          <p:spPr>
            <a:xfrm>
              <a:off x="0" y="0"/>
              <a:ext cx="3056604" cy="3137528"/>
            </a:xfrm>
            <a:custGeom>
              <a:avLst/>
              <a:gdLst/>
              <a:ahLst/>
              <a:cxnLst/>
              <a:rect l="l" t="t" r="r" b="b"/>
              <a:pathLst>
                <a:path w="3056604" h="3137528">
                  <a:moveTo>
                    <a:pt x="0" y="0"/>
                  </a:moveTo>
                  <a:lnTo>
                    <a:pt x="3056604" y="0"/>
                  </a:lnTo>
                  <a:lnTo>
                    <a:pt x="3056604" y="3137528"/>
                  </a:lnTo>
                  <a:lnTo>
                    <a:pt x="0" y="3137528"/>
                  </a:lnTo>
                  <a:close/>
                </a:path>
              </a:pathLst>
            </a:custGeom>
            <a:solidFill>
              <a:srgbClr val="FFFFFF"/>
            </a:solidFill>
          </p:spPr>
        </p:sp>
        <p:sp>
          <p:nvSpPr>
            <p:cNvPr id="5" name="TextBox 5"/>
            <p:cNvSpPr txBox="1"/>
            <p:nvPr/>
          </p:nvSpPr>
          <p:spPr>
            <a:xfrm>
              <a:off x="0" y="38100"/>
              <a:ext cx="3056604" cy="3099428"/>
            </a:xfrm>
            <a:prstGeom prst="rect">
              <a:avLst/>
            </a:prstGeom>
          </p:spPr>
          <p:txBody>
            <a:bodyPr lIns="50800" tIns="50800" rIns="50800" bIns="50800" rtlCol="0" anchor="ctr"/>
            <a:lstStyle/>
            <a:p>
              <a:pPr algn="ctr">
                <a:lnSpc>
                  <a:spcPts val="2266"/>
                </a:lnSpc>
              </a:pPr>
              <a:endParaRPr/>
            </a:p>
          </p:txBody>
        </p:sp>
      </p:grpSp>
      <p:sp>
        <p:nvSpPr>
          <p:cNvPr id="6" name="Freeform 6"/>
          <p:cNvSpPr/>
          <p:nvPr/>
        </p:nvSpPr>
        <p:spPr>
          <a:xfrm>
            <a:off x="11958809" y="4801545"/>
            <a:ext cx="5037372" cy="4826183"/>
          </a:xfrm>
          <a:custGeom>
            <a:avLst/>
            <a:gdLst/>
            <a:ahLst/>
            <a:cxnLst/>
            <a:rect l="l" t="t" r="r" b="b"/>
            <a:pathLst>
              <a:path w="5037372" h="4826183">
                <a:moveTo>
                  <a:pt x="0" y="0"/>
                </a:moveTo>
                <a:lnTo>
                  <a:pt x="5037372" y="0"/>
                </a:lnTo>
                <a:lnTo>
                  <a:pt x="5037372" y="4826183"/>
                </a:lnTo>
                <a:lnTo>
                  <a:pt x="0" y="482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0" y="214434"/>
            <a:ext cx="10295994" cy="9858132"/>
          </a:xfrm>
          <a:custGeom>
            <a:avLst/>
            <a:gdLst/>
            <a:ahLst/>
            <a:cxnLst/>
            <a:rect l="l" t="t" r="r" b="b"/>
            <a:pathLst>
              <a:path w="10295994" h="9858132">
                <a:moveTo>
                  <a:pt x="0" y="0"/>
                </a:moveTo>
                <a:lnTo>
                  <a:pt x="10295994" y="0"/>
                </a:lnTo>
                <a:lnTo>
                  <a:pt x="10295994" y="9858132"/>
                </a:lnTo>
                <a:lnTo>
                  <a:pt x="0" y="9858132"/>
                </a:lnTo>
                <a:lnTo>
                  <a:pt x="0" y="0"/>
                </a:lnTo>
                <a:close/>
              </a:path>
            </a:pathLst>
          </a:custGeom>
          <a:blipFill>
            <a:blip r:embed="rId5"/>
            <a:stretch>
              <a:fillRect/>
            </a:stretch>
          </a:blipFill>
        </p:spPr>
      </p:sp>
      <p:sp>
        <p:nvSpPr>
          <p:cNvPr id="8" name="TextBox 8"/>
          <p:cNvSpPr txBox="1"/>
          <p:nvPr/>
        </p:nvSpPr>
        <p:spPr>
          <a:xfrm>
            <a:off x="10720998" y="1292215"/>
            <a:ext cx="7512993" cy="2273808"/>
          </a:xfrm>
          <a:prstGeom prst="rect">
            <a:avLst/>
          </a:prstGeom>
        </p:spPr>
        <p:txBody>
          <a:bodyPr lIns="0" tIns="0" rIns="0" bIns="0" rtlCol="0" anchor="t">
            <a:spAutoFit/>
          </a:bodyPr>
          <a:lstStyle/>
          <a:p>
            <a:pPr marL="0" lvl="0" indent="0" algn="ctr">
              <a:lnSpc>
                <a:spcPts val="8136"/>
              </a:lnSpc>
            </a:pPr>
            <a:r>
              <a:rPr lang="en-US" sz="7200" spc="-252">
                <a:solidFill>
                  <a:srgbClr val="000000"/>
                </a:solidFill>
                <a:latin typeface="Agrandir Medium"/>
                <a:ea typeface="Agrandir Medium"/>
                <a:cs typeface="Agrandir Medium"/>
                <a:sym typeface="Agrandir Medium"/>
              </a:rPr>
              <a:t>Load / Get Data In Power BI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1012</Words>
  <Application>Microsoft Office PowerPoint</Application>
  <PresentationFormat>Custom</PresentationFormat>
  <Paragraphs>89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Arimo Bold</vt:lpstr>
      <vt:lpstr>Agrandir Medium</vt:lpstr>
      <vt:lpstr>Montserrat</vt:lpstr>
      <vt:lpstr>Agrandir</vt:lpstr>
      <vt:lpstr>Canva Sans</vt:lpstr>
      <vt:lpstr>Canva Sans Bold</vt:lpstr>
      <vt:lpstr>Agrandir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Financial Dashboard</dc:title>
  <cp:lastModifiedBy>Yash Shukla</cp:lastModifiedBy>
  <cp:revision>2</cp:revision>
  <dcterms:created xsi:type="dcterms:W3CDTF">2006-08-16T00:00:00Z</dcterms:created>
  <dcterms:modified xsi:type="dcterms:W3CDTF">2024-08-31T13:07:28Z</dcterms:modified>
  <dc:identifier>DAGPakpHn9A</dc:identifier>
</cp:coreProperties>
</file>